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>
  <p:sldMasterIdLst>
    <p:sldMasterId id="2147483661" r:id="rId1"/>
  </p:sldMasterIdLst>
  <p:notesMasterIdLst>
    <p:notesMasterId r:id="rId20"/>
  </p:notesMasterIdLst>
  <p:handoutMasterIdLst>
    <p:handoutMasterId r:id="rId21"/>
  </p:handoutMasterIdLst>
  <p:sldIdLst>
    <p:sldId id="913" r:id="rId2"/>
    <p:sldId id="1025" r:id="rId3"/>
    <p:sldId id="959" r:id="rId4"/>
    <p:sldId id="1074" r:id="rId5"/>
    <p:sldId id="1065" r:id="rId6"/>
    <p:sldId id="1060" r:id="rId7"/>
    <p:sldId id="1072" r:id="rId8"/>
    <p:sldId id="981" r:id="rId9"/>
    <p:sldId id="1067" r:id="rId10"/>
    <p:sldId id="1073" r:id="rId11"/>
    <p:sldId id="1066" r:id="rId12"/>
    <p:sldId id="1071" r:id="rId13"/>
    <p:sldId id="1026" r:id="rId14"/>
    <p:sldId id="1075" r:id="rId15"/>
    <p:sldId id="1076" r:id="rId16"/>
    <p:sldId id="1077" r:id="rId17"/>
    <p:sldId id="1068" r:id="rId18"/>
    <p:sldId id="836" r:id="rId19"/>
  </p:sldIdLst>
  <p:sldSz cx="9144000" cy="6858000" type="overhead"/>
  <p:notesSz cx="6858000" cy="9296400"/>
  <p:embeddedFontLst>
    <p:embeddedFont>
      <p:font typeface="Calibri" pitchFamily="34" charset="0"/>
      <p:regular r:id="rId22"/>
      <p:bold r:id="rId23"/>
      <p:italic r:id="rId24"/>
      <p:boldItalic r:id="rId25"/>
    </p:embeddedFont>
  </p:embeddedFontLst>
  <p:custShowLst>
    <p:custShow name="Loop 2005" id="0">
      <p:sldLst>
        <p:sld r:id="rId2"/>
        <p:sld r:id="rId4"/>
        <p:sld r:id="rId19"/>
      </p:sldLst>
    </p:custShow>
    <p:custShow name="Present 2005" id="1">
      <p:sldLst>
        <p:sld r:id="rId2"/>
        <p:sld r:id="rId4"/>
        <p:sld r:id="rId19"/>
      </p:sldLst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452FC"/>
    <a:srgbClr val="FFFF66"/>
    <a:srgbClr val="FF3300"/>
    <a:srgbClr val="FFCC00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0345" autoAdjust="0"/>
    <p:restoredTop sz="94607" autoAdjust="0"/>
  </p:normalViewPr>
  <p:slideViewPr>
    <p:cSldViewPr snapToGrid="0">
      <p:cViewPr varScale="1">
        <p:scale>
          <a:sx n="110" d="100"/>
          <a:sy n="110" d="100"/>
        </p:scale>
        <p:origin x="-2430" y="-90"/>
      </p:cViewPr>
      <p:guideLst>
        <p:guide orient="horz" pos="204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908" y="744"/>
      </p:cViewPr>
      <p:guideLst>
        <p:guide orient="horz" pos="2929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58" tIns="44879" rIns="89758" bIns="44879" numCol="1" anchor="t" anchorCtr="0" compatLnSpc="1">
            <a:prstTxWarp prst="textNoShape">
              <a:avLst/>
            </a:prstTxWarp>
          </a:bodyPr>
          <a:lstStyle>
            <a:lvl1pPr defTabSz="896938"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8263" y="0"/>
            <a:ext cx="2982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58" tIns="44879" rIns="89758" bIns="44879" numCol="1" anchor="t" anchorCtr="0" compatLnSpc="1">
            <a:prstTxWarp prst="textNoShape">
              <a:avLst/>
            </a:prstTxWarp>
          </a:bodyPr>
          <a:lstStyle>
            <a:lvl1pPr algn="r" defTabSz="896938"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81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2982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58" tIns="44879" rIns="89758" bIns="44879" numCol="1" anchor="b" anchorCtr="0" compatLnSpc="1">
            <a:prstTxWarp prst="textNoShape">
              <a:avLst/>
            </a:prstTxWarp>
          </a:bodyPr>
          <a:lstStyle>
            <a:lvl1pPr defTabSz="896938"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81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8263" y="8842375"/>
            <a:ext cx="2982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58" tIns="44879" rIns="89758" bIns="44879" numCol="1" anchor="b" anchorCtr="0" compatLnSpc="1">
            <a:prstTxWarp prst="textNoShape">
              <a:avLst/>
            </a:prstTxWarp>
          </a:bodyPr>
          <a:lstStyle>
            <a:lvl1pPr algn="r" defTabSz="896938"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367789C7-F35E-43F5-920B-F256DE835A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18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9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4838"/>
            <a:ext cx="502920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9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9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A96ABB78-B075-4D47-A908-E52C128B7A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2553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C14CFEA-238B-4E6B-9CB2-AA7A349B4E13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/>
              <a:t>4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noProof="1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ABB78-B075-4D47-A908-E52C128B7AE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098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C14CFEA-238B-4E6B-9CB2-AA7A349B4E13}" type="slidenum">
              <a:rPr lang="en-US" sz="1200" smtClean="0">
                <a:latin typeface="Times New Roman" pitchFamily="18" charset="0"/>
              </a:rPr>
              <a:pPr/>
              <a:t>8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noProof="1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C14CFEA-238B-4E6B-9CB2-AA7A349B4E13}" type="slidenum">
              <a:rPr lang="en-US" sz="1200" smtClean="0">
                <a:latin typeface="Times New Roman" pitchFamily="18" charset="0"/>
              </a:rPr>
              <a:pPr/>
              <a:t>9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noProof="1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C14CFEA-238B-4E6B-9CB2-AA7A349B4E13}" type="slidenum">
              <a:rPr lang="en-US" sz="1200" smtClean="0">
                <a:latin typeface="Times New Roman" pitchFamily="18" charset="0"/>
              </a:rPr>
              <a:pPr/>
              <a:t>10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noProof="1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C14CFEA-238B-4E6B-9CB2-AA7A349B4E13}" type="slidenum">
              <a:rPr lang="en-US" sz="1200" smtClean="0">
                <a:latin typeface="Times New Roman" pitchFamily="18" charset="0"/>
              </a:rPr>
              <a:pPr/>
              <a:t>11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noProof="1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C14CFEA-238B-4E6B-9CB2-AA7A349B4E13}" type="slidenum">
              <a:rPr lang="en-US" sz="1200" smtClean="0">
                <a:latin typeface="Times New Roman" pitchFamily="18" charset="0"/>
              </a:rPr>
              <a:pPr/>
              <a:t>12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noProof="1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ABB78-B075-4D47-A908-E52C128B7AE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098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3BBCCD6-30F7-4878-BD7A-474FA069CD05}" type="slidenum">
              <a:rPr lang="en-US" sz="1200" smtClean="0">
                <a:latin typeface="Times New Roman" pitchFamily="18" charset="0"/>
              </a:rPr>
              <a:pPr/>
              <a:t>18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noProof="1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7076"/>
      </p:ext>
    </p:extLst>
  </p:cSld>
  <p:clrMapOvr>
    <a:masterClrMapping/>
  </p:clrMapOvr>
  <p:transition advTm="5000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41893"/>
      </p:ext>
    </p:extLst>
  </p:cSld>
  <p:clrMapOvr>
    <a:masterClrMapping/>
  </p:clrMapOvr>
  <p:transition advTm="5000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257175"/>
            <a:ext cx="2143125" cy="58689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700" y="257175"/>
            <a:ext cx="6276975" cy="58689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58661"/>
      </p:ext>
    </p:extLst>
  </p:cSld>
  <p:clrMapOvr>
    <a:masterClrMapping/>
  </p:clrMapOvr>
  <p:transition advTm="5000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66700" y="257175"/>
            <a:ext cx="8572500" cy="5868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870460"/>
      </p:ext>
    </p:extLst>
  </p:cSld>
  <p:clrMapOvr>
    <a:masterClrMapping/>
  </p:clrMapOvr>
  <p:transition advTm="5000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443968"/>
      </p:ext>
    </p:extLst>
  </p:cSld>
  <p:clrMapOvr>
    <a:masterClrMapping/>
  </p:clrMapOvr>
  <p:transition advTm="5000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7044609"/>
      </p:ext>
    </p:extLst>
  </p:cSld>
  <p:clrMapOvr>
    <a:masterClrMapping/>
  </p:clrMapOvr>
  <p:transition advTm="5000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8794"/>
      </p:ext>
    </p:extLst>
  </p:cSld>
  <p:clrMapOvr>
    <a:masterClrMapping/>
  </p:clrMapOvr>
  <p:transition advTm="5000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990412"/>
      </p:ext>
    </p:extLst>
  </p:cSld>
  <p:clrMapOvr>
    <a:masterClrMapping/>
  </p:clrMapOvr>
  <p:transition advTm="5000"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59796"/>
      </p:ext>
    </p:extLst>
  </p:cSld>
  <p:clrMapOvr>
    <a:masterClrMapping/>
  </p:clrMapOvr>
  <p:transition advTm="5000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DR-Separ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5736110"/>
      </p:ext>
    </p:extLst>
  </p:cSld>
  <p:clrMapOvr>
    <a:masterClrMapping/>
  </p:clrMapOvr>
  <p:transition advTm="5000"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7216418"/>
      </p:ext>
    </p:extLst>
  </p:cSld>
  <p:clrMapOvr>
    <a:masterClrMapping/>
  </p:clrMapOvr>
  <p:transition advTm="5000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3195742"/>
      </p:ext>
    </p:extLst>
  </p:cSld>
  <p:clrMapOvr>
    <a:masterClrMapping/>
  </p:clrMapOvr>
  <p:transition advTm="5000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257175"/>
            <a:ext cx="85344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Box 11"/>
          <p:cNvSpPr txBox="1">
            <a:spLocks noChangeArrowheads="1"/>
          </p:cNvSpPr>
          <p:nvPr/>
        </p:nvSpPr>
        <p:spPr bwMode="auto">
          <a:xfrm>
            <a:off x="1295400" y="2514600"/>
            <a:ext cx="6553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800" noProof="1">
              <a:effectLst/>
            </a:endParaRPr>
          </a:p>
        </p:txBody>
      </p:sp>
      <p:sp>
        <p:nvSpPr>
          <p:cNvPr id="1043" name="AutoShape 19"/>
          <p:cNvSpPr>
            <a:spLocks noChangeArrowheads="1"/>
          </p:cNvSpPr>
          <p:nvPr/>
        </p:nvSpPr>
        <p:spPr bwMode="auto">
          <a:xfrm>
            <a:off x="342900" y="247650"/>
            <a:ext cx="8534400" cy="6267450"/>
          </a:xfrm>
          <a:prstGeom prst="roundRect">
            <a:avLst>
              <a:gd name="adj" fmla="val 5903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1044" name="AutoShape 20"/>
          <p:cNvSpPr>
            <a:spLocks noChangeArrowheads="1"/>
          </p:cNvSpPr>
          <p:nvPr/>
        </p:nvSpPr>
        <p:spPr bwMode="auto">
          <a:xfrm>
            <a:off x="6417892" y="6329363"/>
            <a:ext cx="2073646" cy="371475"/>
          </a:xfrm>
          <a:prstGeom prst="roundRect">
            <a:avLst>
              <a:gd name="adj" fmla="val 19944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defRPr/>
            </a:pPr>
            <a:r>
              <a:rPr lang="en-US" sz="2000" b="1" i="1" dirty="0" smtClean="0">
                <a:solidFill>
                  <a:schemeClr val="tx2"/>
                </a:solidFill>
                <a:effectLst/>
                <a:latin typeface="+mn-lt"/>
              </a:rPr>
              <a:t>PDR-Separations</a:t>
            </a:r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381125"/>
            <a:ext cx="8229600" cy="494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advTm="5000">
    <p:wipe dir="d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/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effectLst/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effectLst/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effectLst/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effectLst/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/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194" name="Text Box 2"/>
          <p:cNvSpPr txBox="1">
            <a:spLocks noChangeArrowheads="1"/>
          </p:cNvSpPr>
          <p:nvPr/>
        </p:nvSpPr>
        <p:spPr bwMode="auto">
          <a:xfrm>
            <a:off x="367919" y="785915"/>
            <a:ext cx="849312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3600" b="1" dirty="0" smtClean="0">
                <a:solidFill>
                  <a:schemeClr val="tx2"/>
                </a:solidFill>
                <a:effectLst/>
                <a:latin typeface="Calibri" pitchFamily="34" charset="0"/>
              </a:rPr>
              <a:t>Advances in the Automation of </a:t>
            </a:r>
            <a:br>
              <a:rPr lang="en-US" sz="3600" b="1" dirty="0" smtClean="0">
                <a:solidFill>
                  <a:schemeClr val="tx2"/>
                </a:solidFill>
                <a:effectLst/>
                <a:latin typeface="Calibri" pitchFamily="34" charset="0"/>
              </a:rPr>
            </a:br>
            <a:r>
              <a:rPr lang="en-US" sz="3600" b="1" dirty="0" smtClean="0">
                <a:solidFill>
                  <a:schemeClr val="tx2"/>
                </a:solidFill>
                <a:effectLst/>
                <a:latin typeface="Calibri" pitchFamily="34" charset="0"/>
              </a:rPr>
              <a:t>Method Development</a:t>
            </a:r>
            <a:br>
              <a:rPr lang="en-US" sz="3600" b="1" dirty="0" smtClean="0">
                <a:solidFill>
                  <a:schemeClr val="tx2"/>
                </a:solidFill>
                <a:effectLst/>
                <a:latin typeface="Calibri" pitchFamily="34" charset="0"/>
              </a:rPr>
            </a:br>
            <a:r>
              <a:rPr lang="en-US" sz="3600" b="1" dirty="0" smtClean="0">
                <a:solidFill>
                  <a:schemeClr val="tx2"/>
                </a:solidFill>
                <a:effectLst/>
                <a:latin typeface="Calibri" pitchFamily="34" charset="0"/>
              </a:rPr>
              <a:t>and Prep Purification in </a:t>
            </a:r>
            <a:br>
              <a:rPr lang="en-US" sz="3600" b="1" dirty="0" smtClean="0">
                <a:solidFill>
                  <a:schemeClr val="tx2"/>
                </a:solidFill>
                <a:effectLst/>
                <a:latin typeface="Calibri" pitchFamily="34" charset="0"/>
              </a:rPr>
            </a:br>
            <a:r>
              <a:rPr lang="en-US" sz="3600" b="1" dirty="0" smtClean="0">
                <a:solidFill>
                  <a:schemeClr val="tx2"/>
                </a:solidFill>
                <a:effectLst/>
                <a:latin typeface="Calibri" pitchFamily="34" charset="0"/>
              </a:rPr>
              <a:t>Counter Current Chromatography (CCC)</a:t>
            </a:r>
          </a:p>
        </p:txBody>
      </p:sp>
      <p:sp>
        <p:nvSpPr>
          <p:cNvPr id="1032195" name="Text Box 3"/>
          <p:cNvSpPr txBox="1">
            <a:spLocks noChangeArrowheads="1"/>
          </p:cNvSpPr>
          <p:nvPr/>
        </p:nvSpPr>
        <p:spPr bwMode="auto">
          <a:xfrm>
            <a:off x="377444" y="4759532"/>
            <a:ext cx="8483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b="1" dirty="0" smtClean="0">
                <a:effectLst/>
                <a:latin typeface="Calibri" pitchFamily="34" charset="0"/>
              </a:rPr>
              <a:t>Gary Yanik (PDR-Separations)</a:t>
            </a:r>
          </a:p>
          <a:p>
            <a:pPr algn="ctr">
              <a:spcBef>
                <a:spcPts val="0"/>
              </a:spcBef>
              <a:defRPr/>
            </a:pPr>
            <a:r>
              <a:rPr lang="en-US" b="1" dirty="0" smtClean="0">
                <a:effectLst/>
                <a:latin typeface="Calibri" pitchFamily="34" charset="0"/>
              </a:rPr>
              <a:t>Leo </a:t>
            </a:r>
            <a:r>
              <a:rPr lang="en-US" b="1" dirty="0">
                <a:effectLst/>
                <a:latin typeface="Calibri" pitchFamily="34" charset="0"/>
              </a:rPr>
              <a:t>Hsu, Xiqin </a:t>
            </a:r>
            <a:r>
              <a:rPr lang="en-US" b="1" dirty="0" smtClean="0">
                <a:effectLst/>
                <a:latin typeface="Calibri" pitchFamily="34" charset="0"/>
              </a:rPr>
              <a:t>Yang, </a:t>
            </a:r>
            <a:r>
              <a:rPr lang="en-US" b="1" dirty="0">
                <a:effectLst/>
                <a:latin typeface="Calibri" pitchFamily="34" charset="0"/>
              </a:rPr>
              <a:t>Dave Thornton</a:t>
            </a:r>
            <a:r>
              <a:rPr lang="en-US" b="1" dirty="0" smtClean="0">
                <a:effectLst/>
                <a:latin typeface="Calibri" pitchFamily="34" charset="0"/>
              </a:rPr>
              <a:t> (GSK)</a:t>
            </a:r>
          </a:p>
        </p:txBody>
      </p:sp>
    </p:spTree>
    <p:custDataLst>
      <p:tags r:id="rId1"/>
    </p:custDataLst>
  </p:cSld>
  <p:clrMapOvr>
    <a:masterClrMapping/>
  </p:clrMapOvr>
  <p:transition advTm="5000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474" name="Rectangle 2"/>
          <p:cNvSpPr>
            <a:spLocks noChangeArrowheads="1"/>
          </p:cNvSpPr>
          <p:nvPr/>
        </p:nvSpPr>
        <p:spPr bwMode="auto">
          <a:xfrm>
            <a:off x="342900" y="258566"/>
            <a:ext cx="8543925" cy="119776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chemeClr val="tx2"/>
                </a:solidFill>
                <a:effectLst/>
                <a:latin typeface="Calibri" pitchFamily="34" charset="0"/>
              </a:rPr>
              <a:t>AutoCCC on DE Spectrum - MDS &amp; Prep</a:t>
            </a:r>
            <a:br>
              <a:rPr lang="en-US" sz="3600" b="1" dirty="0" smtClean="0">
                <a:solidFill>
                  <a:schemeClr val="tx2"/>
                </a:solidFill>
                <a:effectLst/>
                <a:latin typeface="Calibri" pitchFamily="34" charset="0"/>
              </a:rPr>
            </a:br>
            <a:r>
              <a:rPr lang="en-US" sz="3600" b="1" dirty="0" smtClean="0">
                <a:solidFill>
                  <a:schemeClr val="tx2"/>
                </a:solidFill>
                <a:effectLst/>
                <a:latin typeface="Calibri" pitchFamily="34" charset="0"/>
              </a:rPr>
              <a:t>24/267 mL</a:t>
            </a:r>
            <a:endParaRPr lang="en-US" sz="3600" b="1" dirty="0">
              <a:solidFill>
                <a:schemeClr val="tx2"/>
              </a:solidFill>
              <a:effectLst/>
              <a:latin typeface="Calibri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41248" y="1600200"/>
            <a:ext cx="7406640" cy="4319276"/>
            <a:chOff x="841248" y="1600200"/>
            <a:chExt cx="7406640" cy="4319276"/>
          </a:xfrm>
        </p:grpSpPr>
        <p:grpSp>
          <p:nvGrpSpPr>
            <p:cNvPr id="2" name="Group 1"/>
            <p:cNvGrpSpPr/>
            <p:nvPr/>
          </p:nvGrpSpPr>
          <p:grpSpPr>
            <a:xfrm>
              <a:off x="841248" y="1600200"/>
              <a:ext cx="7406640" cy="4319276"/>
              <a:chOff x="822960" y="1828800"/>
              <a:chExt cx="7406640" cy="4319276"/>
            </a:xfrm>
          </p:grpSpPr>
          <p:pic>
            <p:nvPicPr>
              <p:cNvPr id="4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l="1020" t="13495" r="1363" b="10699"/>
              <a:stretch/>
            </p:blipFill>
            <p:spPr bwMode="auto">
              <a:xfrm>
                <a:off x="822960" y="1828800"/>
                <a:ext cx="7406640" cy="4297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1226703" y="3123027"/>
                <a:ext cx="12875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>
                    <a:solidFill>
                      <a:srgbClr val="FFFF00"/>
                    </a:solidFill>
                  </a:rPr>
                  <a:t>D</a:t>
                </a:r>
                <a:r>
                  <a:rPr lang="en-US" sz="1800" dirty="0" smtClean="0">
                    <a:solidFill>
                      <a:srgbClr val="FFFF00"/>
                    </a:solidFill>
                  </a:rPr>
                  <a:t>egassers</a:t>
                </a:r>
                <a:endParaRPr lang="en-US" sz="18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022174" y="4279543"/>
                <a:ext cx="16387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 smtClean="0">
                    <a:solidFill>
                      <a:srgbClr val="FFFF00"/>
                    </a:solidFill>
                  </a:rPr>
                  <a:t>Eluent Mixer</a:t>
                </a:r>
                <a:endParaRPr lang="en-US" sz="18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939075" y="5315899"/>
                <a:ext cx="14414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 smtClean="0">
                    <a:solidFill>
                      <a:srgbClr val="FFFF00"/>
                    </a:solidFill>
                  </a:rPr>
                  <a:t>Dual Pumps</a:t>
                </a:r>
                <a:endParaRPr lang="en-US" sz="18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3514913" y="4164300"/>
                <a:ext cx="109517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 smtClean="0">
                    <a:solidFill>
                      <a:srgbClr val="FFFF00"/>
                    </a:solidFill>
                  </a:rPr>
                  <a:t>Injector</a:t>
                </a:r>
              </a:p>
              <a:p>
                <a:pPr algn="ctr"/>
                <a:r>
                  <a:rPr lang="en-US" sz="1800" dirty="0" smtClean="0">
                    <a:solidFill>
                      <a:srgbClr val="FFFF00"/>
                    </a:solidFill>
                  </a:rPr>
                  <a:t>Collector</a:t>
                </a:r>
                <a:endParaRPr lang="en-US" sz="18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941465" y="5549410"/>
                <a:ext cx="8018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 smtClean="0">
                    <a:solidFill>
                      <a:srgbClr val="FFFF00"/>
                    </a:solidFill>
                  </a:rPr>
                  <a:t>DAD</a:t>
                </a:r>
                <a:endParaRPr lang="en-US" sz="18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504196" y="4259698"/>
                <a:ext cx="7877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 smtClean="0">
                    <a:solidFill>
                      <a:srgbClr val="FFFF00"/>
                    </a:solidFill>
                  </a:rPr>
                  <a:t>CCC</a:t>
                </a:r>
                <a:endParaRPr lang="en-US" sz="18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612796" y="5563301"/>
                <a:ext cx="154786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>
                    <a:solidFill>
                      <a:srgbClr val="FFFF00"/>
                    </a:solidFill>
                  </a:rPr>
                  <a:t>V</a:t>
                </a:r>
                <a:r>
                  <a:rPr lang="en-US" sz="1800" dirty="0" smtClean="0">
                    <a:solidFill>
                      <a:srgbClr val="FFFF00"/>
                    </a:solidFill>
                  </a:rPr>
                  <a:t>alve Box</a:t>
                </a:r>
              </a:p>
              <a:p>
                <a:r>
                  <a:rPr lang="en-US" sz="1400" dirty="0" smtClean="0">
                    <a:solidFill>
                      <a:srgbClr val="FFFF00"/>
                    </a:solidFill>
                  </a:rPr>
                  <a:t>NP/RP, Ana/Prep</a:t>
                </a:r>
                <a:endParaRPr lang="en-US" sz="1400" dirty="0">
                  <a:solidFill>
                    <a:srgbClr val="FFFF00"/>
                  </a:solidFill>
                </a:endParaRPr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1297" y="4979031"/>
              <a:ext cx="366075" cy="822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74554"/>
      </p:ext>
    </p:extLst>
  </p:cSld>
  <p:clrMapOvr>
    <a:masterClrMapping/>
  </p:clrMapOvr>
  <p:transition advTm="5000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474" name="Rectangle 2"/>
          <p:cNvSpPr>
            <a:spLocks noChangeArrowheads="1"/>
          </p:cNvSpPr>
          <p:nvPr/>
        </p:nvSpPr>
        <p:spPr bwMode="auto">
          <a:xfrm>
            <a:off x="342900" y="258566"/>
            <a:ext cx="8543925" cy="175176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chemeClr val="tx2"/>
                </a:solidFill>
                <a:effectLst/>
                <a:latin typeface="Calibri" pitchFamily="34" charset="0"/>
              </a:rPr>
              <a:t>AutoCCC on JCT OptiChrome – Prep</a:t>
            </a:r>
            <a:br>
              <a:rPr lang="en-US" sz="3600" b="1" dirty="0" smtClean="0">
                <a:solidFill>
                  <a:schemeClr val="tx2"/>
                </a:solidFill>
                <a:effectLst/>
                <a:latin typeface="Calibri" pitchFamily="34" charset="0"/>
              </a:rPr>
            </a:br>
            <a:r>
              <a:rPr lang="en-US" sz="3600" b="1" dirty="0" smtClean="0">
                <a:solidFill>
                  <a:schemeClr val="tx2"/>
                </a:solidFill>
                <a:effectLst/>
                <a:latin typeface="Calibri" pitchFamily="34" charset="0"/>
              </a:rPr>
              <a:t>1033 mL</a:t>
            </a:r>
          </a:p>
          <a:p>
            <a:pPr algn="ctr">
              <a:defRPr/>
            </a:pPr>
            <a:endParaRPr lang="en-US" sz="3600" b="1" dirty="0">
              <a:solidFill>
                <a:schemeClr val="tx2"/>
              </a:solidFill>
              <a:effectLst/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5072" y="1500378"/>
            <a:ext cx="745957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443665"/>
      </p:ext>
    </p:extLst>
  </p:cSld>
  <p:clrMapOvr>
    <a:masterClrMapping/>
  </p:clrMapOvr>
  <p:transition advTm="5000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474" name="Rectangle 2"/>
          <p:cNvSpPr>
            <a:spLocks noChangeArrowheads="1"/>
          </p:cNvSpPr>
          <p:nvPr/>
        </p:nvSpPr>
        <p:spPr bwMode="auto">
          <a:xfrm>
            <a:off x="342900" y="258566"/>
            <a:ext cx="8543925" cy="119776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chemeClr val="tx2"/>
                </a:solidFill>
                <a:effectLst/>
                <a:latin typeface="Calibri" pitchFamily="34" charset="0"/>
              </a:rPr>
              <a:t>AutoCCC on JCT OptiChrome – Prep</a:t>
            </a:r>
            <a:br>
              <a:rPr lang="en-US" sz="3600" b="1" dirty="0" smtClean="0">
                <a:solidFill>
                  <a:schemeClr val="tx2"/>
                </a:solidFill>
                <a:effectLst/>
                <a:latin typeface="Calibri" pitchFamily="34" charset="0"/>
              </a:rPr>
            </a:br>
            <a:r>
              <a:rPr lang="en-US" sz="3600" b="1" dirty="0" smtClean="0">
                <a:solidFill>
                  <a:schemeClr val="tx2"/>
                </a:solidFill>
                <a:effectLst/>
                <a:latin typeface="Calibri" pitchFamily="34" charset="0"/>
              </a:rPr>
              <a:t>Hooded with Pressure Vessels</a:t>
            </a:r>
            <a:endParaRPr lang="en-US" sz="3600" b="1" dirty="0">
              <a:solidFill>
                <a:schemeClr val="tx2"/>
              </a:solidFill>
              <a:effectLst/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3000" y="1554480"/>
            <a:ext cx="6858000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457989"/>
      </p:ext>
    </p:extLst>
  </p:cSld>
  <p:clrMapOvr>
    <a:masterClrMapping/>
  </p:clrMapOvr>
  <p:transition advTm="5000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4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5600" y="260160"/>
            <a:ext cx="8521700" cy="673100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Workflow</a:t>
            </a:r>
            <a:endParaRPr lang="en-US" sz="3600" dirty="0" smtClean="0">
              <a:solidFill>
                <a:schemeClr val="accent1"/>
              </a:solidFill>
            </a:endParaRPr>
          </a:p>
        </p:txBody>
      </p:sp>
      <p:sp>
        <p:nvSpPr>
          <p:cNvPr id="1214467" name="Text Box 3"/>
          <p:cNvSpPr txBox="1">
            <a:spLocks noChangeArrowheads="1"/>
          </p:cNvSpPr>
          <p:nvPr/>
        </p:nvSpPr>
        <p:spPr bwMode="auto">
          <a:xfrm>
            <a:off x="1072621" y="887476"/>
            <a:ext cx="7175843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8600" indent="-228600" eaLnBrk="1" hangingPunct="1">
              <a:spcAft>
                <a:spcPct val="50000"/>
              </a:spcAft>
              <a:defRPr/>
            </a:pPr>
            <a:r>
              <a:rPr lang="en-US" sz="2000" b="1" dirty="0">
                <a:effectLst/>
                <a:latin typeface="Arial" pitchFamily="34" charset="0"/>
                <a:cs typeface="Arial" pitchFamily="34" charset="0"/>
              </a:rPr>
              <a:t>●	</a:t>
            </a:r>
            <a:r>
              <a:rPr lang="en-US" sz="2000" b="1" dirty="0" smtClean="0">
                <a:effectLst/>
                <a:latin typeface="Arial" pitchFamily="34" charset="0"/>
              </a:rPr>
              <a:t>Prepare sample separately in Mobil and Stationary phases and connect to injector ports</a:t>
            </a:r>
          </a:p>
          <a:p>
            <a:pPr marL="228600" indent="-228600" eaLnBrk="1" hangingPunct="1">
              <a:spcAft>
                <a:spcPct val="50000"/>
              </a:spcAft>
              <a:defRPr/>
            </a:pPr>
            <a:r>
              <a:rPr lang="en-US" sz="2000" b="1" dirty="0" smtClean="0">
                <a:effectLst/>
                <a:latin typeface="Arial" pitchFamily="34" charset="0"/>
              </a:rPr>
              <a:t>●	Run sample in Screening Sequence automatically</a:t>
            </a:r>
          </a:p>
          <a:p>
            <a:pPr marL="228600" indent="-228600" eaLnBrk="1" hangingPunct="1">
              <a:spcAft>
                <a:spcPct val="50000"/>
              </a:spcAft>
              <a:defRPr/>
            </a:pPr>
            <a:r>
              <a:rPr lang="en-US" sz="2000" b="1" dirty="0" smtClean="0">
                <a:effectLst/>
                <a:latin typeface="Arial" pitchFamily="34" charset="0"/>
              </a:rPr>
              <a:t>●</a:t>
            </a:r>
            <a:r>
              <a:rPr lang="en-US" sz="2000" b="1" dirty="0">
                <a:effectLst/>
                <a:latin typeface="Arial" pitchFamily="34" charset="0"/>
              </a:rPr>
              <a:t>	</a:t>
            </a:r>
            <a:r>
              <a:rPr lang="en-US" sz="2000" b="1" dirty="0" smtClean="0">
                <a:effectLst/>
                <a:latin typeface="Arial" pitchFamily="34" charset="0"/>
              </a:rPr>
              <a:t>After Sequence, thumbnail results presented in Data Screening Tool can be filtered based on multiple chromatographic parameters (number of peaks, ratio of peak areas, RT etc.)</a:t>
            </a:r>
            <a:endParaRPr lang="en-US" sz="2000" b="1" dirty="0" smtClean="0">
              <a:effectLst/>
              <a:latin typeface="Arial" pitchFamily="34" charset="0"/>
              <a:cs typeface="Arial" pitchFamily="34" charset="0"/>
            </a:endParaRPr>
          </a:p>
          <a:p>
            <a:pPr marL="228600" indent="-228600" eaLnBrk="1" hangingPunct="1">
              <a:spcAft>
                <a:spcPct val="50000"/>
              </a:spcAft>
              <a:defRPr/>
            </a:pPr>
            <a:r>
              <a:rPr lang="en-US" sz="2000" b="1" dirty="0" smtClean="0">
                <a:effectLst/>
                <a:latin typeface="Arial" pitchFamily="34" charset="0"/>
              </a:rPr>
              <a:t>●	Select best </a:t>
            </a:r>
            <a:r>
              <a:rPr lang="en-US" sz="2000" b="1" dirty="0">
                <a:effectLst/>
                <a:latin typeface="Arial" pitchFamily="34" charset="0"/>
              </a:rPr>
              <a:t>method from </a:t>
            </a:r>
            <a:r>
              <a:rPr lang="en-US" sz="2000" b="1" dirty="0" smtClean="0">
                <a:effectLst/>
                <a:latin typeface="Arial" pitchFamily="34" charset="0"/>
              </a:rPr>
              <a:t>screening results and optimize using single keyboard control of all parameters</a:t>
            </a:r>
          </a:p>
          <a:p>
            <a:pPr marL="228600" indent="-228600" eaLnBrk="1" hangingPunct="1">
              <a:spcAft>
                <a:spcPct val="50000"/>
              </a:spcAft>
              <a:defRPr/>
            </a:pPr>
            <a:r>
              <a:rPr lang="en-US" sz="2000" b="1" dirty="0" smtClean="0">
                <a:effectLst/>
                <a:latin typeface="Arial" pitchFamily="34" charset="0"/>
              </a:rPr>
              <a:t>●	Move to Prep mode (eg Spectrum) or Prep system, same user interface regardless of hardware vendor</a:t>
            </a:r>
          </a:p>
          <a:p>
            <a:pPr marL="228600" indent="-228600" eaLnBrk="1" hangingPunct="1">
              <a:spcAft>
                <a:spcPct val="50000"/>
              </a:spcAft>
              <a:defRPr/>
            </a:pPr>
            <a:r>
              <a:rPr lang="en-US" sz="2000" b="1" dirty="0">
                <a:effectLst/>
                <a:latin typeface="Arial" pitchFamily="34" charset="0"/>
              </a:rPr>
              <a:t>●	</a:t>
            </a:r>
            <a:r>
              <a:rPr lang="en-US" sz="2000" b="1" dirty="0" smtClean="0">
                <a:effectLst/>
                <a:latin typeface="Arial" pitchFamily="34" charset="0"/>
              </a:rPr>
              <a:t>Optimize at prep scale, setup/verify collection settings</a:t>
            </a:r>
            <a:endParaRPr lang="en-US" sz="2000" b="1" dirty="0">
              <a:effectLst/>
              <a:latin typeface="Arial" pitchFamily="34" charset="0"/>
            </a:endParaRPr>
          </a:p>
          <a:p>
            <a:pPr marL="228600" indent="-228600" eaLnBrk="1" hangingPunct="1">
              <a:spcAft>
                <a:spcPct val="50000"/>
              </a:spcAft>
              <a:defRPr/>
            </a:pPr>
            <a:r>
              <a:rPr lang="en-US" sz="2000" b="1" dirty="0" smtClean="0">
                <a:effectLst/>
                <a:latin typeface="Arial" pitchFamily="34" charset="0"/>
              </a:rPr>
              <a:t>●</a:t>
            </a:r>
            <a:r>
              <a:rPr lang="en-US" sz="2000" b="1" dirty="0">
                <a:effectLst/>
                <a:latin typeface="Arial" pitchFamily="34" charset="0"/>
              </a:rPr>
              <a:t>	</a:t>
            </a:r>
            <a:r>
              <a:rPr lang="en-US" sz="2000" b="1" dirty="0" smtClean="0">
                <a:effectLst/>
                <a:latin typeface="Arial" pitchFamily="34" charset="0"/>
              </a:rPr>
              <a:t>Collect automatically</a:t>
            </a:r>
            <a:endParaRPr lang="en-US" sz="2000" b="1" dirty="0"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14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14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14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14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14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14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14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4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5600" y="260160"/>
            <a:ext cx="8521700" cy="673100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Sequence Editor</a:t>
            </a:r>
            <a:endParaRPr lang="en-US" sz="3600" dirty="0" smtClean="0">
              <a:solidFill>
                <a:schemeClr val="accent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53"/>
          <a:stretch/>
        </p:blipFill>
        <p:spPr>
          <a:xfrm>
            <a:off x="411480" y="909491"/>
            <a:ext cx="8457569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689705"/>
      </p:ext>
    </p:extLst>
  </p:cSld>
  <p:clrMapOvr>
    <a:masterClrMapping/>
  </p:clrMapOvr>
  <p:transition advTm="5000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4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5600" y="260160"/>
            <a:ext cx="8521700" cy="673100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Master Window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" y="1217168"/>
            <a:ext cx="8311081" cy="46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637837"/>
      </p:ext>
    </p:extLst>
  </p:cSld>
  <p:clrMapOvr>
    <a:masterClrMapping/>
  </p:clrMapOvr>
  <p:transition advTm="5000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4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4744" y="251550"/>
            <a:ext cx="8521700" cy="673100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Conclusions</a:t>
            </a:r>
            <a:endParaRPr lang="en-US" sz="3600" dirty="0" smtClean="0">
              <a:solidFill>
                <a:schemeClr val="accent1"/>
              </a:solidFill>
            </a:endParaRPr>
          </a:p>
        </p:txBody>
      </p:sp>
      <p:sp>
        <p:nvSpPr>
          <p:cNvPr id="1214467" name="Text Box 3"/>
          <p:cNvSpPr txBox="1">
            <a:spLocks noChangeArrowheads="1"/>
          </p:cNvSpPr>
          <p:nvPr/>
        </p:nvSpPr>
        <p:spPr bwMode="auto">
          <a:xfrm>
            <a:off x="658368" y="1234380"/>
            <a:ext cx="8110728" cy="46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8600" indent="-228600" eaLnBrk="1" hangingPunct="1">
              <a:spcAft>
                <a:spcPts val="1800"/>
              </a:spcAft>
              <a:defRPr/>
            </a:pPr>
            <a:r>
              <a:rPr lang="en-US" sz="2000" b="1" dirty="0"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●	</a:t>
            </a:r>
            <a:r>
              <a:rPr lang="en-US" sz="2000" b="1" dirty="0" smtClean="0"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Auto</a:t>
            </a:r>
            <a:r>
              <a:rPr lang="en-US" sz="2000" b="1" dirty="0" smtClean="0">
                <a:solidFill>
                  <a:srgbClr val="000000"/>
                </a:solidFill>
                <a:effectLst/>
                <a:latin typeface="Calibri" pitchFamily="34" charset="0"/>
              </a:rPr>
              <a:t>CCC enables automated, short-run, fast-pace, low-labor method development and purifications</a:t>
            </a:r>
          </a:p>
          <a:p>
            <a:pPr marL="228600" indent="-228600" eaLnBrk="1" hangingPunct="1">
              <a:spcAft>
                <a:spcPts val="1800"/>
              </a:spcAft>
              <a:defRPr/>
            </a:pPr>
            <a:r>
              <a:rPr lang="en-US" sz="2000" b="1" dirty="0" smtClean="0"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●	Method Development and Prep Purification is now routine and systems run overnight and unattended</a:t>
            </a:r>
          </a:p>
          <a:p>
            <a:pPr marL="228600" indent="-228600" eaLnBrk="1" hangingPunct="1">
              <a:spcAft>
                <a:spcPts val="1800"/>
              </a:spcAft>
              <a:defRPr/>
            </a:pPr>
            <a:r>
              <a:rPr lang="en-US" sz="2000" b="1" dirty="0" smtClean="0"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● 	AutoCCC is generic and can be applied to any CCC/CPC system</a:t>
            </a:r>
          </a:p>
          <a:p>
            <a:pPr marL="228600" indent="-228600" eaLnBrk="1" hangingPunct="1">
              <a:spcAft>
                <a:spcPts val="1800"/>
              </a:spcAft>
              <a:defRPr/>
            </a:pPr>
            <a:r>
              <a:rPr lang="en-US" sz="2000" b="1" dirty="0" smtClean="0"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● 	AutoCCC operation is now similar to packed-column techniques and can be used by non-experts</a:t>
            </a:r>
          </a:p>
          <a:p>
            <a:pPr marL="228600" indent="-228600" eaLnBrk="1" hangingPunct="1">
              <a:spcAft>
                <a:spcPts val="1800"/>
              </a:spcAft>
              <a:defRPr/>
            </a:pPr>
            <a:r>
              <a:rPr lang="en-US" sz="2000" b="1" dirty="0"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● </a:t>
            </a:r>
            <a:r>
              <a:rPr lang="en-US" sz="2000" b="1" dirty="0" smtClean="0">
                <a:solidFill>
                  <a:srgbClr val="000000"/>
                </a:solidFill>
                <a:effectLst/>
                <a:latin typeface="Calibri" pitchFamily="34" charset="0"/>
              </a:rPr>
              <a:t>We are beginning to scout for new solvent families to extend applicability of CCC to more compounds</a:t>
            </a:r>
          </a:p>
          <a:p>
            <a:pPr marL="228600" indent="-228600" eaLnBrk="1" hangingPunct="1">
              <a:spcAft>
                <a:spcPts val="1800"/>
              </a:spcAft>
              <a:defRPr/>
            </a:pPr>
            <a:r>
              <a:rPr lang="en-US" sz="2000" b="1" dirty="0"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● </a:t>
            </a:r>
            <a:r>
              <a:rPr lang="en-US" sz="2000" b="1" dirty="0" smtClean="0">
                <a:solidFill>
                  <a:srgbClr val="000000"/>
                </a:solidFill>
                <a:effectLst/>
                <a:latin typeface="Calibri" pitchFamily="34" charset="0"/>
              </a:rPr>
              <a:t>Next presentation by David Thornton will discuss use of these CCC systems</a:t>
            </a:r>
            <a:r>
              <a:rPr lang="en-US" sz="2000" b="1" dirty="0">
                <a:solidFill>
                  <a:srgbClr val="000000"/>
                </a:solidFill>
                <a:effectLst/>
                <a:latin typeface="Calibri" pitchFamily="34" charset="0"/>
              </a:rPr>
              <a:t> and </a:t>
            </a:r>
            <a:r>
              <a:rPr lang="en-US" sz="2000" b="1" dirty="0" smtClean="0">
                <a:solidFill>
                  <a:srgbClr val="000000"/>
                </a:solidFill>
                <a:effectLst/>
                <a:latin typeface="Calibri" pitchFamily="34" charset="0"/>
              </a:rPr>
              <a:t>results</a:t>
            </a:r>
            <a:endParaRPr lang="en-US" sz="2000" b="1" dirty="0">
              <a:solidFill>
                <a:srgbClr val="000000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891964"/>
      </p:ext>
    </p:extLst>
  </p:cSld>
  <p:clrMapOvr>
    <a:masterClrMapping/>
  </p:clrMapOvr>
  <p:transition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14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14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14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14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14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14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4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5600" y="259779"/>
            <a:ext cx="8521700" cy="673100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Acknowledgements</a:t>
            </a:r>
            <a:endParaRPr lang="en-US" sz="3600" dirty="0" smtClean="0">
              <a:solidFill>
                <a:schemeClr val="accent1"/>
              </a:solidFill>
            </a:endParaRPr>
          </a:p>
        </p:txBody>
      </p:sp>
      <p:sp>
        <p:nvSpPr>
          <p:cNvPr id="1214467" name="Text Box 3"/>
          <p:cNvSpPr txBox="1">
            <a:spLocks noChangeArrowheads="1"/>
          </p:cNvSpPr>
          <p:nvPr/>
        </p:nvSpPr>
        <p:spPr bwMode="auto">
          <a:xfrm>
            <a:off x="929323" y="1150747"/>
            <a:ext cx="7327709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Aft>
                <a:spcPct val="50000"/>
              </a:spcAft>
              <a:defRPr/>
            </a:pPr>
            <a:r>
              <a:rPr lang="en-US" sz="2000" b="1" dirty="0" smtClean="0">
                <a:effectLst/>
                <a:latin typeface="Arial" pitchFamily="34" charset="0"/>
              </a:rPr>
              <a:t>Co-Authors at GSK:</a:t>
            </a:r>
          </a:p>
          <a:p>
            <a:pPr marL="457200" indent="-457200" eaLnBrk="1" hangingPunct="1">
              <a:spcAft>
                <a:spcPct val="50000"/>
              </a:spcAft>
              <a:defRPr/>
            </a:pPr>
            <a:r>
              <a:rPr lang="en-US" sz="2000" b="1" dirty="0" smtClean="0">
                <a:effectLst/>
                <a:latin typeface="Arial" pitchFamily="34" charset="0"/>
              </a:rPr>
              <a:t>		Leo Hsu</a:t>
            </a:r>
          </a:p>
          <a:p>
            <a:pPr marL="457200" indent="-457200" eaLnBrk="1" hangingPunct="1">
              <a:spcAft>
                <a:spcPct val="50000"/>
              </a:spcAft>
              <a:defRPr/>
            </a:pPr>
            <a:r>
              <a:rPr lang="en-US" sz="2000" b="1" dirty="0">
                <a:effectLst/>
                <a:latin typeface="Arial" pitchFamily="34" charset="0"/>
                <a:cs typeface="Arial" pitchFamily="34" charset="0"/>
              </a:rPr>
              <a:t>	</a:t>
            </a:r>
            <a:r>
              <a:rPr lang="en-US" sz="2000" b="1" dirty="0" smtClean="0">
                <a:effectLst/>
                <a:latin typeface="Arial" pitchFamily="34" charset="0"/>
                <a:cs typeface="Arial" pitchFamily="34" charset="0"/>
              </a:rPr>
              <a:t>	Dave Thornton</a:t>
            </a:r>
          </a:p>
          <a:p>
            <a:pPr marL="457200" indent="-457200" eaLnBrk="1" hangingPunct="1">
              <a:spcAft>
                <a:spcPct val="50000"/>
              </a:spcAft>
              <a:defRPr/>
            </a:pPr>
            <a:r>
              <a:rPr lang="en-US" sz="2000" b="1" dirty="0">
                <a:effectLst/>
                <a:latin typeface="Arial" pitchFamily="34" charset="0"/>
                <a:cs typeface="Arial" pitchFamily="34" charset="0"/>
              </a:rPr>
              <a:t>	</a:t>
            </a:r>
            <a:r>
              <a:rPr lang="en-US" sz="2000" b="1" dirty="0" smtClean="0">
                <a:effectLst/>
                <a:latin typeface="Arial" pitchFamily="34" charset="0"/>
                <a:cs typeface="Arial" pitchFamily="34" charset="0"/>
              </a:rPr>
              <a:t>	Xiqin Yang</a:t>
            </a:r>
          </a:p>
          <a:p>
            <a:pPr marL="457200" indent="-457200" eaLnBrk="1" hangingPunct="1">
              <a:spcAft>
                <a:spcPct val="50000"/>
              </a:spcAft>
              <a:defRPr/>
            </a:pPr>
            <a:endParaRPr lang="en-US" sz="2000" b="1" dirty="0">
              <a:effectLst/>
              <a:latin typeface="Arial" pitchFamily="34" charset="0"/>
            </a:endParaRPr>
          </a:p>
          <a:p>
            <a:pPr eaLnBrk="1" hangingPunct="1">
              <a:spcAft>
                <a:spcPct val="50000"/>
              </a:spcAft>
              <a:defRPr/>
            </a:pPr>
            <a:r>
              <a:rPr lang="en-US" sz="2000" b="1" dirty="0" smtClean="0">
                <a:effectLst/>
                <a:latin typeface="Arial" pitchFamily="34" charset="0"/>
              </a:rPr>
              <a:t>Organizations:</a:t>
            </a:r>
          </a:p>
          <a:p>
            <a:pPr marL="457200" indent="-457200" eaLnBrk="1" hangingPunct="1">
              <a:spcAft>
                <a:spcPct val="50000"/>
              </a:spcAft>
              <a:defRPr/>
            </a:pPr>
            <a:r>
              <a:rPr lang="en-US" sz="2000" b="1" dirty="0">
                <a:effectLst/>
                <a:latin typeface="Arial" pitchFamily="34" charset="0"/>
              </a:rPr>
              <a:t>	</a:t>
            </a:r>
            <a:r>
              <a:rPr lang="en-US" sz="2000" b="1" dirty="0" smtClean="0">
                <a:effectLst/>
                <a:latin typeface="Arial" pitchFamily="34" charset="0"/>
              </a:rPr>
              <a:t>	Brunel University</a:t>
            </a:r>
          </a:p>
          <a:p>
            <a:pPr marL="457200" indent="-457200" eaLnBrk="1" hangingPunct="1">
              <a:spcAft>
                <a:spcPct val="50000"/>
              </a:spcAft>
              <a:defRPr/>
            </a:pPr>
            <a:r>
              <a:rPr lang="en-US" sz="2000" b="1" dirty="0">
                <a:effectLst/>
                <a:latin typeface="Arial" pitchFamily="34" charset="0"/>
              </a:rPr>
              <a:t>	</a:t>
            </a:r>
            <a:r>
              <a:rPr lang="en-US" sz="2000" b="1" dirty="0" smtClean="0">
                <a:effectLst/>
                <a:latin typeface="Arial" pitchFamily="34" charset="0"/>
              </a:rPr>
              <a:t>	JiangYin CounterCurrent Technology (JCT)</a:t>
            </a:r>
          </a:p>
          <a:p>
            <a:pPr marL="457200" indent="-457200" eaLnBrk="1" hangingPunct="1">
              <a:spcAft>
                <a:spcPct val="50000"/>
              </a:spcAft>
              <a:defRPr/>
            </a:pPr>
            <a:r>
              <a:rPr lang="en-US" sz="2000" b="1" dirty="0">
                <a:effectLst/>
                <a:latin typeface="Arial" pitchFamily="34" charset="0"/>
              </a:rPr>
              <a:t>	</a:t>
            </a:r>
            <a:r>
              <a:rPr lang="en-US" sz="2000" b="1" dirty="0" smtClean="0">
                <a:effectLst/>
                <a:latin typeface="Arial" pitchFamily="34" charset="0"/>
              </a:rPr>
              <a:t>	Tauto</a:t>
            </a:r>
          </a:p>
          <a:p>
            <a:pPr marL="457200" indent="-457200" eaLnBrk="1" hangingPunct="1">
              <a:spcAft>
                <a:spcPct val="50000"/>
              </a:spcAft>
              <a:defRPr/>
            </a:pPr>
            <a:r>
              <a:rPr lang="en-US" sz="2000" b="1" dirty="0" smtClean="0">
                <a:effectLst/>
                <a:latin typeface="Arial" pitchFamily="34" charset="0"/>
              </a:rPr>
              <a:t>		Dynamic </a:t>
            </a:r>
            <a:r>
              <a:rPr lang="en-US" sz="2000" b="1" dirty="0">
                <a:effectLst/>
                <a:latin typeface="Arial" pitchFamily="34" charset="0"/>
              </a:rPr>
              <a:t>Extractions (DE)</a:t>
            </a:r>
          </a:p>
          <a:p>
            <a:pPr marL="457200" indent="-457200" eaLnBrk="1" hangingPunct="1">
              <a:spcAft>
                <a:spcPct val="50000"/>
              </a:spcAft>
              <a:defRPr/>
            </a:pPr>
            <a:endParaRPr lang="en-US" sz="2000" b="1" dirty="0" smtClean="0"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102355"/>
      </p:ext>
    </p:extLst>
  </p:cSld>
  <p:clrMapOvr>
    <a:masterClrMapping/>
  </p:clrMapOvr>
  <p:transition advTm="5000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866" name="Text Box 2"/>
          <p:cNvSpPr txBox="1">
            <a:spLocks noChangeArrowheads="1"/>
          </p:cNvSpPr>
          <p:nvPr/>
        </p:nvSpPr>
        <p:spPr bwMode="auto">
          <a:xfrm>
            <a:off x="1847850" y="2601913"/>
            <a:ext cx="53911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8000" b="1" i="1" dirty="0">
                <a:solidFill>
                  <a:schemeClr val="tx2"/>
                </a:solidFill>
                <a:effectLst/>
                <a:latin typeface="+mn-lt"/>
              </a:rPr>
              <a:t>Thank You</a:t>
            </a:r>
          </a:p>
        </p:txBody>
      </p:sp>
    </p:spTree>
  </p:cSld>
  <p:clrMapOvr>
    <a:masterClrMapping/>
  </p:clrMapOvr>
  <p:transition advTm="5000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4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2425" y="254191"/>
            <a:ext cx="8515350" cy="660400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Presentation Outline</a:t>
            </a:r>
            <a:endParaRPr lang="en-US" sz="3600" dirty="0" smtClean="0">
              <a:solidFill>
                <a:schemeClr val="accent1"/>
              </a:solidFill>
            </a:endParaRPr>
          </a:p>
        </p:txBody>
      </p:sp>
      <p:sp>
        <p:nvSpPr>
          <p:cNvPr id="1213443" name="Text Box 3"/>
          <p:cNvSpPr txBox="1">
            <a:spLocks noChangeArrowheads="1"/>
          </p:cNvSpPr>
          <p:nvPr/>
        </p:nvSpPr>
        <p:spPr bwMode="auto">
          <a:xfrm>
            <a:off x="790575" y="1019683"/>
            <a:ext cx="7545388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171700" indent="-571500" eaLnBrk="1" hangingPunct="1"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n-US" sz="3200" b="1" dirty="0" smtClean="0">
                <a:effectLst/>
                <a:latin typeface="Calibri" pitchFamily="34" charset="0"/>
              </a:rPr>
              <a:t>Introduction</a:t>
            </a:r>
            <a:endParaRPr lang="en-US" sz="3200" b="1" dirty="0">
              <a:effectLst/>
              <a:latin typeface="Calibri" pitchFamily="34" charset="0"/>
            </a:endParaRPr>
          </a:p>
          <a:p>
            <a:pPr marL="2171700" indent="-571500" eaLnBrk="1" hangingPunct="1"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n-US" sz="3200" b="1" dirty="0" smtClean="0">
                <a:effectLst/>
                <a:latin typeface="Calibri" pitchFamily="34" charset="0"/>
              </a:rPr>
              <a:t>Features</a:t>
            </a:r>
          </a:p>
          <a:p>
            <a:pPr marL="2171700" indent="-571500" eaLnBrk="1" hangingPunct="1"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n-US" sz="3200" b="1" dirty="0" smtClean="0">
                <a:effectLst/>
                <a:latin typeface="Calibri" pitchFamily="34" charset="0"/>
              </a:rPr>
              <a:t>Hardware</a:t>
            </a:r>
          </a:p>
          <a:p>
            <a:pPr marL="2171700" indent="-571500" eaLnBrk="1" hangingPunct="1"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n-US" sz="3200" b="1" dirty="0" smtClean="0">
                <a:effectLst/>
                <a:latin typeface="Calibri" pitchFamily="34" charset="0"/>
              </a:rPr>
              <a:t>Systems</a:t>
            </a:r>
            <a:endParaRPr lang="en-US" sz="3200" b="1" dirty="0">
              <a:effectLst/>
              <a:latin typeface="Calibri" pitchFamily="34" charset="0"/>
            </a:endParaRPr>
          </a:p>
          <a:p>
            <a:pPr marL="2171700" indent="-571500" eaLnBrk="1" hangingPunct="1"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n-US" sz="3200" b="1" dirty="0" smtClean="0">
                <a:effectLst/>
                <a:latin typeface="Calibri" pitchFamily="34" charset="0"/>
              </a:rPr>
              <a:t>Workflow</a:t>
            </a:r>
          </a:p>
          <a:p>
            <a:pPr marL="2171700" indent="-571500" eaLnBrk="1" hangingPunct="1"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n-US" sz="3200" b="1" dirty="0" smtClean="0">
                <a:effectLst/>
                <a:latin typeface="Calibri" pitchFamily="34" charset="0"/>
              </a:rPr>
              <a:t>Software</a:t>
            </a:r>
          </a:p>
          <a:p>
            <a:pPr marL="2171700" indent="-571500" eaLnBrk="1" hangingPunct="1"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n-US" sz="3200" b="1" dirty="0" smtClean="0">
                <a:effectLst/>
                <a:latin typeface="Calibri" pitchFamily="34" charset="0"/>
              </a:rPr>
              <a:t>Conclusions</a:t>
            </a:r>
            <a:endParaRPr lang="en-US" sz="3200" b="1" dirty="0">
              <a:effectLst/>
              <a:latin typeface="Calibri" pitchFamily="34" charset="0"/>
            </a:endParaRPr>
          </a:p>
          <a:p>
            <a:pPr marL="2171700" indent="-571500" eaLnBrk="1" hangingPunct="1"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n-US" sz="3200" b="1" dirty="0" smtClean="0">
                <a:effectLst/>
                <a:latin typeface="Calibri" pitchFamily="34" charset="0"/>
              </a:rPr>
              <a:t>Acknowledgements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2900" y="252476"/>
            <a:ext cx="8534400" cy="660400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Introduction</a:t>
            </a:r>
            <a:endParaRPr lang="en-US" sz="3600" dirty="0" smtClean="0">
              <a:solidFill>
                <a:schemeClr val="accent1"/>
              </a:solidFill>
            </a:endParaRPr>
          </a:p>
        </p:txBody>
      </p:sp>
      <p:sp>
        <p:nvSpPr>
          <p:cNvPr id="1095683" name="Text Box 3"/>
          <p:cNvSpPr txBox="1">
            <a:spLocks noChangeArrowheads="1"/>
          </p:cNvSpPr>
          <p:nvPr/>
        </p:nvSpPr>
        <p:spPr bwMode="auto">
          <a:xfrm>
            <a:off x="643819" y="1078441"/>
            <a:ext cx="7912358" cy="4530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lnSpc>
                <a:spcPts val="2500"/>
              </a:lnSpc>
              <a:spcAft>
                <a:spcPts val="2400"/>
              </a:spcAft>
              <a:defRPr/>
            </a:pPr>
            <a:r>
              <a:rPr lang="en-US" b="1" u="sng" dirty="0" smtClean="0">
                <a:effectLst/>
                <a:latin typeface="Calibri" pitchFamily="34" charset="0"/>
              </a:rPr>
              <a:t>Objective</a:t>
            </a:r>
            <a:r>
              <a:rPr lang="en-US" b="1" dirty="0" smtClean="0">
                <a:effectLst/>
                <a:latin typeface="Calibri" pitchFamily="34" charset="0"/>
              </a:rPr>
              <a:t>: Develop </a:t>
            </a:r>
            <a:r>
              <a:rPr lang="en-US" b="1" dirty="0">
                <a:effectLst/>
                <a:latin typeface="Calibri" pitchFamily="34" charset="0"/>
              </a:rPr>
              <a:t>a generic automation system for CCC method development and prep that is compatible with short-run, fast-pace, low-labor, unattended operation</a:t>
            </a:r>
          </a:p>
          <a:p>
            <a:pPr marL="457200" indent="-457200" eaLnBrk="1" hangingPunct="1">
              <a:lnSpc>
                <a:spcPts val="2500"/>
              </a:lnSpc>
              <a:spcAft>
                <a:spcPts val="2400"/>
              </a:spcAft>
              <a:buFont typeface="Wingdings" pitchFamily="2" charset="2"/>
              <a:buChar char="v"/>
              <a:defRPr/>
            </a:pPr>
            <a:r>
              <a:rPr lang="en-US" b="1" dirty="0" smtClean="0">
                <a:effectLst/>
                <a:latin typeface="Calibri" pitchFamily="34" charset="0"/>
              </a:rPr>
              <a:t>Traditional method development approaches, such as </a:t>
            </a:r>
            <a:br>
              <a:rPr lang="en-US" b="1" dirty="0" smtClean="0">
                <a:effectLst/>
                <a:latin typeface="Calibri" pitchFamily="34" charset="0"/>
              </a:rPr>
            </a:br>
            <a:r>
              <a:rPr lang="en-US" b="1" dirty="0" smtClean="0">
                <a:effectLst/>
                <a:latin typeface="Calibri" pitchFamily="34" charset="0"/>
              </a:rPr>
              <a:t>shake-flask, are labor intensive</a:t>
            </a:r>
          </a:p>
          <a:p>
            <a:pPr marL="457200" indent="-457200" eaLnBrk="1" hangingPunct="1">
              <a:lnSpc>
                <a:spcPts val="2500"/>
              </a:lnSpc>
              <a:spcAft>
                <a:spcPts val="2400"/>
              </a:spcAft>
              <a:buFont typeface="Wingdings" pitchFamily="2" charset="2"/>
              <a:buChar char="v"/>
              <a:defRPr/>
            </a:pPr>
            <a:r>
              <a:rPr lang="en-US" b="1" dirty="0" smtClean="0">
                <a:effectLst/>
                <a:latin typeface="Calibri" pitchFamily="34" charset="0"/>
              </a:rPr>
              <a:t>AutoCCC uses methods/sequences like </a:t>
            </a:r>
            <a:r>
              <a:rPr lang="en-US" b="1" dirty="0">
                <a:effectLst/>
                <a:latin typeface="Calibri" pitchFamily="34" charset="0"/>
              </a:rPr>
              <a:t>HPLC </a:t>
            </a:r>
            <a:r>
              <a:rPr lang="en-US" b="1" dirty="0" smtClean="0">
                <a:effectLst/>
                <a:latin typeface="Calibri" pitchFamily="34" charset="0"/>
              </a:rPr>
              <a:t>to automate </a:t>
            </a:r>
            <a:r>
              <a:rPr lang="en-US" b="1" dirty="0">
                <a:effectLst/>
                <a:latin typeface="Calibri" pitchFamily="34" charset="0"/>
              </a:rPr>
              <a:t>method development and prep </a:t>
            </a:r>
            <a:r>
              <a:rPr lang="en-US" b="1" dirty="0" smtClean="0">
                <a:effectLst/>
                <a:latin typeface="Calibri" pitchFamily="34" charset="0"/>
              </a:rPr>
              <a:t>for </a:t>
            </a:r>
            <a:r>
              <a:rPr lang="en-US" b="1" dirty="0">
                <a:effectLst/>
                <a:latin typeface="Calibri" pitchFamily="34" charset="0"/>
              </a:rPr>
              <a:t>unattended operation</a:t>
            </a:r>
          </a:p>
          <a:p>
            <a:pPr marL="457200" indent="-457200" eaLnBrk="1" hangingPunct="1">
              <a:lnSpc>
                <a:spcPts val="2500"/>
              </a:lnSpc>
              <a:spcAft>
                <a:spcPts val="2400"/>
              </a:spcAft>
              <a:buFont typeface="Wingdings" pitchFamily="2" charset="2"/>
              <a:buChar char="v"/>
              <a:defRPr/>
            </a:pPr>
            <a:r>
              <a:rPr lang="en-US" b="1" dirty="0">
                <a:effectLst/>
                <a:latin typeface="Calibri" pitchFamily="34" charset="0"/>
              </a:rPr>
              <a:t>Eluent Mixer is key to automated solvent screening </a:t>
            </a:r>
          </a:p>
          <a:p>
            <a:pPr marL="457200" indent="-457200" eaLnBrk="1" hangingPunct="1">
              <a:lnSpc>
                <a:spcPts val="2500"/>
              </a:lnSpc>
              <a:spcAft>
                <a:spcPts val="2400"/>
              </a:spcAft>
              <a:buFont typeface="Wingdings" pitchFamily="2" charset="2"/>
              <a:buChar char="v"/>
              <a:defRPr/>
            </a:pPr>
            <a:r>
              <a:rPr lang="en-US" b="1" dirty="0" smtClean="0">
                <a:effectLst/>
                <a:latin typeface="Calibri" pitchFamily="34" charset="0"/>
              </a:rPr>
              <a:t>AutoCCC installed on CCCs from 2 different manufactures (UK and China) with good success</a:t>
            </a:r>
          </a:p>
        </p:txBody>
      </p:sp>
    </p:spTree>
  </p:cSld>
  <p:clrMapOvr>
    <a:masterClrMapping/>
  </p:clrMapOvr>
  <p:transition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95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95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95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95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95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474" name="Rectangle 2"/>
          <p:cNvSpPr>
            <a:spLocks noChangeArrowheads="1"/>
          </p:cNvSpPr>
          <p:nvPr/>
        </p:nvSpPr>
        <p:spPr bwMode="auto">
          <a:xfrm>
            <a:off x="342900" y="258566"/>
            <a:ext cx="8543925" cy="119776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000000"/>
                </a:solidFill>
                <a:effectLst/>
                <a:latin typeface="Calibri" pitchFamily="34" charset="0"/>
              </a:rPr>
              <a:t>CCC can handle Dirty Jobs</a:t>
            </a:r>
          </a:p>
          <a:p>
            <a:pPr algn="ctr">
              <a:defRPr/>
            </a:pPr>
            <a:r>
              <a:rPr lang="en-US" sz="3600" b="1" dirty="0" smtClean="0">
                <a:solidFill>
                  <a:srgbClr val="000000"/>
                </a:solidFill>
                <a:effectLst/>
                <a:latin typeface="Calibri" pitchFamily="34" charset="0"/>
              </a:rPr>
              <a:t>(no packing, easy to clean) </a:t>
            </a:r>
            <a:endParaRPr lang="en-US" sz="3600" b="1" dirty="0">
              <a:solidFill>
                <a:srgbClr val="000000"/>
              </a:solidFill>
              <a:effectLst/>
              <a:latin typeface="Calibri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85317" y="1585720"/>
            <a:ext cx="6451125" cy="4757124"/>
            <a:chOff x="1385317" y="1369710"/>
            <a:chExt cx="6451125" cy="4757124"/>
          </a:xfrm>
        </p:grpSpPr>
        <p:grpSp>
          <p:nvGrpSpPr>
            <p:cNvPr id="7" name="Group 6"/>
            <p:cNvGrpSpPr/>
            <p:nvPr/>
          </p:nvGrpSpPr>
          <p:grpSpPr>
            <a:xfrm>
              <a:off x="1385317" y="1369710"/>
              <a:ext cx="1791929" cy="4757124"/>
              <a:chOff x="1385317" y="1145434"/>
              <a:chExt cx="1791929" cy="4757124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385317" y="1145434"/>
                <a:ext cx="1791929" cy="4114800"/>
              </a:xfrm>
              <a:prstGeom prst="rect">
                <a:avLst/>
              </a:prstGeom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1837891" y="5440893"/>
                <a:ext cx="90281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effectLst/>
                  </a:rPr>
                  <a:t>Feed</a:t>
                </a:r>
                <a:endParaRPr lang="en-US" b="1" dirty="0">
                  <a:effectLst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4642866" y="1369710"/>
              <a:ext cx="3193576" cy="4757124"/>
              <a:chOff x="4780026" y="1145434"/>
              <a:chExt cx="3193576" cy="4757124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780026" y="1145434"/>
                <a:ext cx="3193576" cy="4114800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5342717" y="5440893"/>
                <a:ext cx="22188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effectLst/>
                  </a:rPr>
                  <a:t>Dried Product</a:t>
                </a:r>
                <a:endParaRPr lang="en-US" b="1" dirty="0">
                  <a:effectLst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97800672"/>
      </p:ext>
    </p:extLst>
  </p:cSld>
  <p:clrMapOvr>
    <a:masterClrMapping/>
  </p:clrMapOvr>
  <p:transition advTm="5000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4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4744" y="251550"/>
            <a:ext cx="8521700" cy="673100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Features</a:t>
            </a:r>
            <a:endParaRPr lang="en-US" sz="3600" dirty="0" smtClean="0">
              <a:solidFill>
                <a:schemeClr val="accent1"/>
              </a:solidFill>
            </a:endParaRPr>
          </a:p>
        </p:txBody>
      </p:sp>
      <p:sp>
        <p:nvSpPr>
          <p:cNvPr id="1214467" name="Text Box 3"/>
          <p:cNvSpPr txBox="1">
            <a:spLocks noChangeArrowheads="1"/>
          </p:cNvSpPr>
          <p:nvPr/>
        </p:nvSpPr>
        <p:spPr bwMode="auto">
          <a:xfrm>
            <a:off x="658368" y="1010104"/>
            <a:ext cx="811072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8600" indent="-228600" eaLnBrk="1" hangingPunct="1">
              <a:spcAft>
                <a:spcPct val="50000"/>
              </a:spcAft>
              <a:defRPr/>
            </a:pPr>
            <a:r>
              <a:rPr lang="en-US" sz="2000" b="1" dirty="0">
                <a:effectLst/>
                <a:latin typeface="Calibri" pitchFamily="34" charset="0"/>
                <a:cs typeface="Arial" pitchFamily="34" charset="0"/>
              </a:rPr>
              <a:t>●	</a:t>
            </a:r>
            <a:r>
              <a:rPr lang="en-US" sz="2000" b="1" dirty="0" smtClean="0">
                <a:effectLst/>
                <a:latin typeface="Calibri" pitchFamily="34" charset="0"/>
              </a:rPr>
              <a:t>Automated control of CCCs, pumps, detectors, chillers</a:t>
            </a:r>
          </a:p>
          <a:p>
            <a:pPr marL="228600" indent="-228600" eaLnBrk="1" hangingPunct="1">
              <a:spcAft>
                <a:spcPct val="50000"/>
              </a:spcAft>
              <a:defRPr/>
            </a:pPr>
            <a:r>
              <a:rPr lang="en-US" sz="2000" b="1" dirty="0" smtClean="0">
                <a:effectLst/>
                <a:latin typeface="Calibri" pitchFamily="34" charset="0"/>
                <a:cs typeface="Arial" pitchFamily="34" charset="0"/>
              </a:rPr>
              <a:t>●</a:t>
            </a:r>
            <a:r>
              <a:rPr lang="en-US" sz="2000" b="1" dirty="0">
                <a:effectLst/>
                <a:latin typeface="Calibri" pitchFamily="34" charset="0"/>
                <a:cs typeface="Arial" pitchFamily="34" charset="0"/>
              </a:rPr>
              <a:t>	</a:t>
            </a:r>
            <a:r>
              <a:rPr lang="en-US" sz="2000" b="1" dirty="0" smtClean="0">
                <a:effectLst/>
                <a:latin typeface="Calibri" pitchFamily="34" charset="0"/>
                <a:cs typeface="Arial" pitchFamily="34" charset="0"/>
              </a:rPr>
              <a:t>On-demand isocratic/gradient mixing of 10 or 20 solvents</a:t>
            </a:r>
          </a:p>
          <a:p>
            <a:pPr marL="228600" indent="-228600" eaLnBrk="1" hangingPunct="1">
              <a:spcAft>
                <a:spcPts val="600"/>
              </a:spcAft>
              <a:defRPr/>
            </a:pPr>
            <a:r>
              <a:rPr lang="en-US" sz="2000" b="1" dirty="0" smtClean="0">
                <a:effectLst/>
                <a:latin typeface="Calibri" pitchFamily="34" charset="0"/>
                <a:cs typeface="Arial" pitchFamily="34" charset="0"/>
              </a:rPr>
              <a:t>● 	Syringe-pump injector with 9 programmable ports</a:t>
            </a:r>
          </a:p>
          <a:p>
            <a:pPr marL="690563" indent="-342900" eaLnBrk="1" hangingPunct="1">
              <a:spcAft>
                <a:spcPts val="0"/>
              </a:spcAft>
              <a:buFontTx/>
              <a:buChar char="-"/>
              <a:defRPr/>
            </a:pPr>
            <a:r>
              <a:rPr lang="en-US" sz="2000" b="1" dirty="0" smtClean="0">
                <a:effectLst/>
                <a:latin typeface="Calibri" pitchFamily="34" charset="0"/>
              </a:rPr>
              <a:t>Fill loop from multiple ports</a:t>
            </a:r>
          </a:p>
          <a:p>
            <a:pPr marL="690563" indent="-342900" eaLnBrk="1" hangingPunct="1">
              <a:spcAft>
                <a:spcPct val="50000"/>
              </a:spcAft>
              <a:buFontTx/>
              <a:buChar char="-"/>
              <a:defRPr/>
            </a:pPr>
            <a:r>
              <a:rPr lang="en-US" sz="2000" b="1" dirty="0" smtClean="0">
                <a:effectLst/>
                <a:latin typeface="Calibri" pitchFamily="34" charset="0"/>
              </a:rPr>
              <a:t>Sandwich sample in upper and sample in lower phases to minimize equilibrium upset (A + B + A) or (B + A + B)</a:t>
            </a:r>
          </a:p>
          <a:p>
            <a:pPr marL="228600" indent="-228600" eaLnBrk="1" hangingPunct="1">
              <a:spcAft>
                <a:spcPct val="50000"/>
              </a:spcAft>
              <a:defRPr/>
            </a:pPr>
            <a:r>
              <a:rPr lang="en-US" sz="2000" b="1" dirty="0" smtClean="0">
                <a:effectLst/>
                <a:latin typeface="Calibri" pitchFamily="34" charset="0"/>
                <a:cs typeface="Arial" pitchFamily="34" charset="0"/>
              </a:rPr>
              <a:t>● 	Large loops filled with multiple syringe strokes</a:t>
            </a:r>
          </a:p>
          <a:p>
            <a:pPr marL="228600" indent="-228600" eaLnBrk="1" hangingPunct="1">
              <a:spcAft>
                <a:spcPct val="50000"/>
              </a:spcAft>
              <a:defRPr/>
            </a:pPr>
            <a:r>
              <a:rPr lang="en-US" sz="2000" b="1" dirty="0">
                <a:effectLst/>
                <a:latin typeface="Calibri" pitchFamily="34" charset="0"/>
                <a:cs typeface="Arial" pitchFamily="34" charset="0"/>
              </a:rPr>
              <a:t>● </a:t>
            </a:r>
            <a:r>
              <a:rPr lang="en-US" sz="2000" b="1" dirty="0">
                <a:effectLst/>
                <a:latin typeface="Calibri" pitchFamily="34" charset="0"/>
              </a:rPr>
              <a:t>Injector </a:t>
            </a:r>
            <a:r>
              <a:rPr lang="en-US" sz="2000" b="1" dirty="0" smtClean="0">
                <a:effectLst/>
                <a:latin typeface="Calibri" pitchFamily="34" charset="0"/>
              </a:rPr>
              <a:t>and Collector integrated with into one module</a:t>
            </a:r>
          </a:p>
          <a:p>
            <a:pPr marL="228600" indent="-228600" eaLnBrk="1" hangingPunct="1">
              <a:spcAft>
                <a:spcPct val="50000"/>
              </a:spcAft>
              <a:defRPr/>
            </a:pPr>
            <a:r>
              <a:rPr lang="en-US" sz="2000" b="1" dirty="0">
                <a:effectLst/>
                <a:latin typeface="Calibri" pitchFamily="34" charset="0"/>
                <a:cs typeface="Arial" pitchFamily="34" charset="0"/>
              </a:rPr>
              <a:t>● </a:t>
            </a:r>
            <a:r>
              <a:rPr lang="en-US" sz="2000" b="1" dirty="0" smtClean="0">
                <a:effectLst/>
                <a:latin typeface="Calibri" pitchFamily="34" charset="0"/>
              </a:rPr>
              <a:t>Selection valves for normal/reverse, analytical/prep switching</a:t>
            </a:r>
          </a:p>
          <a:p>
            <a:pPr marL="228600" indent="-228600" eaLnBrk="1" hangingPunct="1">
              <a:spcAft>
                <a:spcPts val="600"/>
              </a:spcAft>
              <a:defRPr/>
            </a:pPr>
            <a:r>
              <a:rPr lang="en-US" sz="2000" b="1" dirty="0" smtClean="0">
                <a:effectLst/>
                <a:latin typeface="Calibri" pitchFamily="34" charset="0"/>
              </a:rPr>
              <a:t>● 	Useful addition to purification tool box</a:t>
            </a:r>
          </a:p>
          <a:p>
            <a:pPr marL="688975" indent="-344488" eaLnBrk="1" hangingPunct="1">
              <a:spcAft>
                <a:spcPct val="50000"/>
              </a:spcAft>
              <a:defRPr/>
            </a:pPr>
            <a:r>
              <a:rPr lang="en-US" sz="2000" b="1" dirty="0" smtClean="0">
                <a:effectLst/>
                <a:latin typeface="Calibri" pitchFamily="34" charset="0"/>
              </a:rPr>
              <a:t>-	Same method development and prep approach for all techniques HPLC, SFC, CCC, etc.</a:t>
            </a:r>
          </a:p>
        </p:txBody>
      </p:sp>
    </p:spTree>
    <p:extLst>
      <p:ext uri="{BB962C8B-B14F-4D97-AF65-F5344CB8AC3E}">
        <p14:creationId xmlns:p14="http://schemas.microsoft.com/office/powerpoint/2010/main" val="2932669115"/>
      </p:ext>
    </p:extLst>
  </p:cSld>
  <p:clrMapOvr>
    <a:masterClrMapping/>
  </p:clrMapOvr>
  <p:transition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14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14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14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14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14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14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14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14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14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14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082" name="Rectangle 2"/>
          <p:cNvSpPr>
            <a:spLocks noChangeArrowheads="1"/>
          </p:cNvSpPr>
          <p:nvPr/>
        </p:nvSpPr>
        <p:spPr bwMode="auto">
          <a:xfrm>
            <a:off x="5870448" y="830390"/>
            <a:ext cx="3008375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Aft>
                <a:spcPts val="2400"/>
              </a:spcAft>
              <a:defRPr/>
            </a:pPr>
            <a:r>
              <a:rPr lang="en-US" sz="3600" b="1" dirty="0">
                <a:effectLst/>
                <a:latin typeface="Calibri" pitchFamily="34" charset="0"/>
              </a:rPr>
              <a:t>Low Pressure</a:t>
            </a:r>
            <a:br>
              <a:rPr lang="en-US" sz="3600" b="1" dirty="0">
                <a:effectLst/>
                <a:latin typeface="Calibri" pitchFamily="34" charset="0"/>
              </a:rPr>
            </a:br>
            <a:r>
              <a:rPr lang="en-US" sz="3600" b="1" dirty="0">
                <a:effectLst/>
                <a:latin typeface="Calibri" pitchFamily="34" charset="0"/>
              </a:rPr>
              <a:t>Gradient </a:t>
            </a:r>
            <a:r>
              <a:rPr lang="en-US" sz="3600" b="1" dirty="0" smtClean="0">
                <a:effectLst/>
                <a:latin typeface="Calibri" pitchFamily="34" charset="0"/>
              </a:rPr>
              <a:t>Mixer</a:t>
            </a:r>
            <a:endParaRPr lang="en-US" sz="3600" b="1" dirty="0">
              <a:effectLst/>
              <a:latin typeface="Calibri" pitchFamily="34" charset="0"/>
            </a:endParaRPr>
          </a:p>
          <a:p>
            <a:pPr marL="228600" indent="-228600">
              <a:spcAft>
                <a:spcPts val="3000"/>
              </a:spcAft>
              <a:defRPr/>
            </a:pPr>
            <a:r>
              <a:rPr lang="en-US" b="1" dirty="0" smtClean="0">
                <a:effectLst/>
                <a:latin typeface="Calibri" pitchFamily="34" charset="0"/>
              </a:rPr>
              <a:t>● 10 </a:t>
            </a:r>
            <a:r>
              <a:rPr lang="en-US" b="1" dirty="0">
                <a:effectLst/>
                <a:latin typeface="Calibri" pitchFamily="34" charset="0"/>
              </a:rPr>
              <a:t>or 20 </a:t>
            </a:r>
            <a:r>
              <a:rPr lang="en-US" b="1" dirty="0" smtClean="0">
                <a:effectLst/>
                <a:latin typeface="Calibri" pitchFamily="34" charset="0"/>
              </a:rPr>
              <a:t>Bottles</a:t>
            </a:r>
          </a:p>
          <a:p>
            <a:pPr marL="228600" indent="-228600">
              <a:spcAft>
                <a:spcPts val="3000"/>
              </a:spcAft>
              <a:defRPr/>
            </a:pPr>
            <a:r>
              <a:rPr lang="en-US" b="1" dirty="0">
                <a:effectLst/>
                <a:latin typeface="Calibri" pitchFamily="34" charset="0"/>
              </a:rPr>
              <a:t>● </a:t>
            </a:r>
            <a:r>
              <a:rPr lang="en-US" b="1" dirty="0" smtClean="0">
                <a:effectLst/>
                <a:latin typeface="Calibri" pitchFamily="34" charset="0"/>
              </a:rPr>
              <a:t>On-Demand Mixing, isocratic /gradient</a:t>
            </a:r>
            <a:endParaRPr lang="en-US" b="1" dirty="0">
              <a:effectLst/>
              <a:latin typeface="Calibri" pitchFamily="34" charset="0"/>
            </a:endParaRPr>
          </a:p>
          <a:p>
            <a:pPr marL="228600" indent="-228600">
              <a:spcAft>
                <a:spcPts val="3000"/>
              </a:spcAft>
              <a:defRPr/>
            </a:pPr>
            <a:r>
              <a:rPr lang="en-US" b="1" dirty="0">
                <a:effectLst/>
                <a:latin typeface="Calibri" pitchFamily="34" charset="0"/>
              </a:rPr>
              <a:t>● </a:t>
            </a:r>
            <a:r>
              <a:rPr lang="en-US" b="1" dirty="0" smtClean="0">
                <a:effectLst/>
                <a:latin typeface="Calibri" pitchFamily="34" charset="0"/>
              </a:rPr>
              <a:t>uP inside for accurate control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22300" y="425450"/>
            <a:ext cx="5183188" cy="5938838"/>
            <a:chOff x="622300" y="425450"/>
            <a:chExt cx="5183188" cy="5938838"/>
          </a:xfrm>
        </p:grpSpPr>
        <p:pic>
          <p:nvPicPr>
            <p:cNvPr id="9219" name="Picture 4" descr="mixer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300" y="425450"/>
              <a:ext cx="5183188" cy="593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014" y="2803957"/>
              <a:ext cx="1627002" cy="36576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014" y="5756118"/>
              <a:ext cx="1627002" cy="365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7239132"/>
      </p:ext>
    </p:extLst>
  </p:cSld>
  <p:clrMapOvr>
    <a:masterClrMapping/>
  </p:clrMapOvr>
  <p:transition advTm="5000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082" name="Rectangle 2"/>
          <p:cNvSpPr>
            <a:spLocks noChangeArrowheads="1"/>
          </p:cNvSpPr>
          <p:nvPr/>
        </p:nvSpPr>
        <p:spPr bwMode="auto">
          <a:xfrm>
            <a:off x="5065776" y="743114"/>
            <a:ext cx="3721608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n-US" sz="3600" b="1" dirty="0" smtClean="0">
                <a:effectLst/>
                <a:latin typeface="Calibri" pitchFamily="34" charset="0"/>
              </a:rPr>
              <a:t>Intelligent</a:t>
            </a:r>
            <a:br>
              <a:rPr lang="en-US" sz="3600" b="1" dirty="0" smtClean="0">
                <a:effectLst/>
                <a:latin typeface="Calibri" pitchFamily="34" charset="0"/>
              </a:rPr>
            </a:br>
            <a:r>
              <a:rPr lang="en-US" sz="3600" b="1" dirty="0" smtClean="0">
                <a:effectLst/>
                <a:latin typeface="Calibri" pitchFamily="34" charset="0"/>
              </a:rPr>
              <a:t>Injector/Collector</a:t>
            </a:r>
            <a:endParaRPr lang="en-US" sz="3600" b="1" dirty="0">
              <a:effectLst/>
              <a:latin typeface="Calibri" pitchFamily="34" charset="0"/>
            </a:endParaRPr>
          </a:p>
          <a:p>
            <a:pPr marL="227013" indent="-227013">
              <a:spcAft>
                <a:spcPts val="0"/>
              </a:spcAft>
              <a:defRPr/>
            </a:pPr>
            <a:endParaRPr lang="en-US" b="1" dirty="0" smtClean="0">
              <a:effectLst/>
              <a:latin typeface="Calibri" pitchFamily="34" charset="0"/>
            </a:endParaRPr>
          </a:p>
          <a:p>
            <a:pPr marL="227013" indent="-227013">
              <a:spcAft>
                <a:spcPts val="1800"/>
              </a:spcAft>
              <a:defRPr/>
            </a:pPr>
            <a:r>
              <a:rPr lang="en-US" b="1" dirty="0" smtClean="0">
                <a:effectLst/>
                <a:latin typeface="Calibri" pitchFamily="34" charset="0"/>
              </a:rPr>
              <a:t>● Balance and sandwich injections from sample dissolved in stationary and mobile phase</a:t>
            </a:r>
          </a:p>
          <a:p>
            <a:pPr marL="227013" indent="-227013">
              <a:spcAft>
                <a:spcPts val="1800"/>
              </a:spcAft>
              <a:defRPr/>
            </a:pPr>
            <a:r>
              <a:rPr lang="en-US" b="1" dirty="0">
                <a:effectLst/>
                <a:latin typeface="Calibri" pitchFamily="34" charset="0"/>
              </a:rPr>
              <a:t>●</a:t>
            </a:r>
            <a:r>
              <a:rPr lang="en-US" b="1" dirty="0" smtClean="0">
                <a:effectLst/>
                <a:latin typeface="Calibri" pitchFamily="34" charset="0"/>
              </a:rPr>
              <a:t> Extra syringe ports for washing or creative injection schemes</a:t>
            </a:r>
          </a:p>
          <a:p>
            <a:pPr marL="227013" indent="-227013">
              <a:spcAft>
                <a:spcPts val="1800"/>
              </a:spcAft>
              <a:defRPr/>
            </a:pPr>
            <a:r>
              <a:rPr lang="en-US" b="1" dirty="0" smtClean="0">
                <a:effectLst/>
                <a:latin typeface="Calibri" pitchFamily="34" charset="0"/>
              </a:rPr>
              <a:t>●	Collect up to 9 peaks</a:t>
            </a:r>
            <a:endParaRPr lang="en-US" b="1" dirty="0">
              <a:effectLst/>
              <a:latin typeface="Calibri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75215" y="399697"/>
            <a:ext cx="3735975" cy="5943600"/>
            <a:chOff x="875215" y="399697"/>
            <a:chExt cx="3735975" cy="59436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75215" y="399697"/>
              <a:ext cx="3735975" cy="59436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1476" y="6007894"/>
              <a:ext cx="1220251" cy="236435"/>
            </a:xfrm>
            <a:prstGeom prst="rect">
              <a:avLst/>
            </a:prstGeom>
            <a:scene3d>
              <a:camera prst="orthographicFront">
                <a:rot lat="0" lon="0" rev="60000"/>
              </a:camera>
              <a:lightRig rig="threePt" dir="t"/>
            </a:scene3d>
          </p:spPr>
        </p:pic>
      </p:grpSp>
    </p:spTree>
    <p:extLst>
      <p:ext uri="{BB962C8B-B14F-4D97-AF65-F5344CB8AC3E}">
        <p14:creationId xmlns:p14="http://schemas.microsoft.com/office/powerpoint/2010/main" val="4022766581"/>
      </p:ext>
    </p:extLst>
  </p:cSld>
  <p:clrMapOvr>
    <a:masterClrMapping/>
  </p:clrMapOvr>
  <p:transition advTm="5000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474" name="Rectangle 2"/>
          <p:cNvSpPr>
            <a:spLocks noChangeArrowheads="1"/>
          </p:cNvSpPr>
          <p:nvPr/>
        </p:nvSpPr>
        <p:spPr bwMode="auto">
          <a:xfrm>
            <a:off x="342900" y="267710"/>
            <a:ext cx="8543925" cy="64376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chemeClr val="tx2"/>
                </a:solidFill>
                <a:effectLst/>
                <a:latin typeface="Calibri" pitchFamily="34" charset="0"/>
              </a:rPr>
              <a:t>DE Spectrum Comparison</a:t>
            </a:r>
            <a:endParaRPr lang="en-US" sz="3600" b="1" dirty="0">
              <a:solidFill>
                <a:schemeClr val="tx2"/>
              </a:solidFill>
              <a:effectLst/>
              <a:latin typeface="Calibri" pitchFamily="34" charset="0"/>
            </a:endParaRPr>
          </a:p>
        </p:txBody>
      </p:sp>
      <p:graphicFrame>
        <p:nvGraphicFramePr>
          <p:cNvPr id="1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8182620"/>
              </p:ext>
            </p:extLst>
          </p:nvPr>
        </p:nvGraphicFramePr>
        <p:xfrm>
          <a:off x="500062" y="1005840"/>
          <a:ext cx="8229600" cy="512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Before</a:t>
                      </a:r>
                      <a:endParaRPr lang="en-US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Now</a:t>
                      </a:r>
                      <a:endParaRPr lang="en-US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0" u="sng" strike="noStrike" baseline="0" dirty="0" smtClean="0">
                          <a:latin typeface="Calibri" pitchFamily="34" charset="0"/>
                        </a:rPr>
                        <a:t>Solvent mixer</a:t>
                      </a:r>
                    </a:p>
                    <a:p>
                      <a:r>
                        <a:rPr lang="en-US" dirty="0" smtClean="0">
                          <a:latin typeface="Calibri" pitchFamily="34" charset="0"/>
                        </a:rPr>
                        <a:t>4-channel</a:t>
                      </a:r>
                    </a:p>
                    <a:p>
                      <a:r>
                        <a:rPr lang="en-US" dirty="0" smtClean="0">
                          <a:latin typeface="Calibri" pitchFamily="34" charset="0"/>
                        </a:rPr>
                        <a:t>Limited</a:t>
                      </a:r>
                      <a:r>
                        <a:rPr lang="en-US" baseline="0" dirty="0" smtClean="0">
                          <a:latin typeface="Calibri" pitchFamily="34" charset="0"/>
                        </a:rPr>
                        <a:t> solvent combinations without operator intervention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u="sng" baseline="0" dirty="0" smtClean="0">
                          <a:latin typeface="Calibri" pitchFamily="34" charset="0"/>
                        </a:rPr>
                        <a:t>Solvent mixer</a:t>
                      </a:r>
                    </a:p>
                    <a:p>
                      <a:r>
                        <a:rPr lang="en-US" dirty="0" smtClean="0">
                          <a:latin typeface="Calibri" pitchFamily="34" charset="0"/>
                        </a:rPr>
                        <a:t>20-channel</a:t>
                      </a:r>
                    </a:p>
                    <a:p>
                      <a:r>
                        <a:rPr lang="en-US" dirty="0" smtClean="0">
                          <a:latin typeface="Calibri" pitchFamily="34" charset="0"/>
                        </a:rPr>
                        <a:t>Many</a:t>
                      </a:r>
                      <a:r>
                        <a:rPr lang="en-US" baseline="0" dirty="0" smtClean="0">
                          <a:latin typeface="Calibri" pitchFamily="34" charset="0"/>
                        </a:rPr>
                        <a:t> more solvent combinations available with automation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0" u="sng" baseline="0" dirty="0" smtClean="0">
                          <a:latin typeface="Calibri" pitchFamily="34" charset="0"/>
                        </a:rPr>
                        <a:t>Injector</a:t>
                      </a:r>
                    </a:p>
                    <a:p>
                      <a:r>
                        <a:rPr lang="en-US" dirty="0" smtClean="0">
                          <a:latin typeface="Calibri" pitchFamily="34" charset="0"/>
                        </a:rPr>
                        <a:t>Slow and</a:t>
                      </a:r>
                      <a:r>
                        <a:rPr lang="en-US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dirty="0" smtClean="0">
                          <a:latin typeface="Calibri" pitchFamily="34" charset="0"/>
                        </a:rPr>
                        <a:t>an</a:t>
                      </a:r>
                      <a:r>
                        <a:rPr lang="en-US" baseline="0" dirty="0" smtClean="0">
                          <a:latin typeface="Calibri" pitchFamily="34" charset="0"/>
                        </a:rPr>
                        <a:t> additional feed pump is needed for injection &gt;100 </a:t>
                      </a:r>
                      <a:r>
                        <a:rPr lang="en-US" baseline="0" dirty="0" err="1" smtClean="0">
                          <a:latin typeface="Calibri" pitchFamily="34" charset="0"/>
                        </a:rPr>
                        <a:t>uL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u="sng" baseline="0" dirty="0" smtClean="0">
                          <a:latin typeface="Calibri" pitchFamily="34" charset="0"/>
                        </a:rPr>
                        <a:t>Injector</a:t>
                      </a:r>
                    </a:p>
                    <a:p>
                      <a:r>
                        <a:rPr lang="en-US" dirty="0" smtClean="0">
                          <a:latin typeface="Calibri" pitchFamily="34" charset="0"/>
                        </a:rPr>
                        <a:t>Faster: looks ahead; smarter: balances</a:t>
                      </a:r>
                      <a:r>
                        <a:rPr lang="en-US" baseline="0" dirty="0" smtClean="0">
                          <a:latin typeface="Calibri" pitchFamily="34" charset="0"/>
                        </a:rPr>
                        <a:t> mobile/stationary phases; volume limited only by loop size: can multiple stroke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0" u="sng" baseline="0" dirty="0" smtClean="0">
                          <a:latin typeface="Calibri" pitchFamily="34" charset="0"/>
                        </a:rPr>
                        <a:t>Switching valves</a:t>
                      </a:r>
                    </a:p>
                    <a:p>
                      <a:r>
                        <a:rPr lang="en-US" dirty="0" smtClean="0">
                          <a:latin typeface="Calibri" pitchFamily="34" charset="0"/>
                        </a:rPr>
                        <a:t>Manual valve</a:t>
                      </a:r>
                      <a:r>
                        <a:rPr lang="en-US" baseline="0" dirty="0" smtClean="0">
                          <a:latin typeface="Calibri" pitchFamily="34" charset="0"/>
                        </a:rPr>
                        <a:t>s switch between modes: analytical/prep, reverse/normal phase; requires operator to be there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u="sng" baseline="0" dirty="0" smtClean="0">
                          <a:latin typeface="Calibri" pitchFamily="34" charset="0"/>
                        </a:rPr>
                        <a:t>Switching valves</a:t>
                      </a:r>
                    </a:p>
                    <a:p>
                      <a:r>
                        <a:rPr lang="en-US" dirty="0" smtClean="0">
                          <a:latin typeface="Calibri" pitchFamily="34" charset="0"/>
                        </a:rPr>
                        <a:t>Automated valves switch between various modes, embedded</a:t>
                      </a:r>
                      <a:r>
                        <a:rPr lang="en-US" baseline="0" dirty="0" smtClean="0">
                          <a:latin typeface="Calibri" pitchFamily="34" charset="0"/>
                        </a:rPr>
                        <a:t> in method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0" u="sng" baseline="0" dirty="0" smtClean="0">
                          <a:latin typeface="Calibri" pitchFamily="34" charset="0"/>
                        </a:rPr>
                        <a:t>Software</a:t>
                      </a:r>
                    </a:p>
                    <a:p>
                      <a:r>
                        <a:rPr lang="en-US" dirty="0" smtClean="0">
                          <a:latin typeface="Calibri" pitchFamily="34" charset="0"/>
                        </a:rPr>
                        <a:t>Rigid</a:t>
                      </a:r>
                      <a:r>
                        <a:rPr lang="en-US" baseline="0" dirty="0" smtClean="0">
                          <a:latin typeface="Calibri" pitchFamily="34" charset="0"/>
                        </a:rPr>
                        <a:t> (Agilent ChemStation) – no control of CCC rotor or chiller – no overnight operation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u="sng" baseline="0" dirty="0" smtClean="0">
                          <a:latin typeface="Calibri" pitchFamily="34" charset="0"/>
                        </a:rPr>
                        <a:t>Software</a:t>
                      </a:r>
                    </a:p>
                    <a:p>
                      <a:r>
                        <a:rPr lang="en-US" dirty="0" smtClean="0">
                          <a:latin typeface="Calibri" pitchFamily="34" charset="0"/>
                        </a:rPr>
                        <a:t>Flexible (PDR AutoCCC)</a:t>
                      </a:r>
                      <a:r>
                        <a:rPr lang="en-US" baseline="0" dirty="0" smtClean="0">
                          <a:latin typeface="Calibri" pitchFamily="34" charset="0"/>
                        </a:rPr>
                        <a:t> – controls rotor, chiller, etc. allowing overnight operation; </a:t>
                      </a:r>
                      <a:r>
                        <a:rPr lang="en-US" dirty="0" smtClean="0">
                          <a:latin typeface="Calibri" pitchFamily="34" charset="0"/>
                        </a:rPr>
                        <a:t>can collect</a:t>
                      </a:r>
                      <a:r>
                        <a:rPr lang="en-US" baseline="0" dirty="0" smtClean="0">
                          <a:latin typeface="Calibri" pitchFamily="34" charset="0"/>
                        </a:rPr>
                        <a:t> on UV, pH, polarimeter, etc.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advTm="5000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474" name="Rectangle 2"/>
          <p:cNvSpPr>
            <a:spLocks noChangeArrowheads="1"/>
          </p:cNvSpPr>
          <p:nvPr/>
        </p:nvSpPr>
        <p:spPr bwMode="auto">
          <a:xfrm>
            <a:off x="342900" y="256302"/>
            <a:ext cx="8543925" cy="64376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chemeClr val="tx2"/>
                </a:solidFill>
                <a:effectLst/>
                <a:latin typeface="Calibri" pitchFamily="34" charset="0"/>
              </a:rPr>
              <a:t>MDS &amp; Prep</a:t>
            </a:r>
            <a:r>
              <a:rPr lang="en-US" sz="3600" b="1" dirty="0">
                <a:solidFill>
                  <a:schemeClr val="tx2"/>
                </a:solidFill>
                <a:effectLst/>
                <a:latin typeface="Calibri" pitchFamily="34" charset="0"/>
              </a:rPr>
              <a:t>, </a:t>
            </a:r>
            <a:r>
              <a:rPr lang="en-US" sz="3600" b="1" dirty="0" smtClean="0">
                <a:solidFill>
                  <a:schemeClr val="tx2"/>
                </a:solidFill>
                <a:effectLst/>
                <a:latin typeface="Calibri" pitchFamily="34" charset="0"/>
              </a:rPr>
              <a:t>DE </a:t>
            </a:r>
            <a:r>
              <a:rPr lang="en-US" sz="3600" b="1" dirty="0">
                <a:solidFill>
                  <a:schemeClr val="tx2"/>
                </a:solidFill>
                <a:effectLst/>
                <a:latin typeface="Calibri" pitchFamily="34" charset="0"/>
              </a:rPr>
              <a:t>Spectrum P</a:t>
            </a:r>
            <a:r>
              <a:rPr lang="en-US" sz="3600" b="1" dirty="0" smtClean="0">
                <a:solidFill>
                  <a:schemeClr val="tx2"/>
                </a:solidFill>
                <a:effectLst/>
                <a:latin typeface="Calibri" pitchFamily="34" charset="0"/>
              </a:rPr>
              <a:t>lumbing</a:t>
            </a:r>
            <a:endParaRPr lang="en-US" sz="3600" b="1" dirty="0">
              <a:solidFill>
                <a:schemeClr val="tx2"/>
              </a:solidFill>
              <a:effectLst/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077" y="1026294"/>
            <a:ext cx="5205612" cy="51206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825" y="1022256"/>
            <a:ext cx="6111972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48641"/>
      </p:ext>
    </p:extLst>
  </p:cSld>
  <p:clrMapOvr>
    <a:masterClrMapping/>
  </p:clrMapOvr>
  <p:transition spd="slow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"/>
</p:tagLst>
</file>

<file path=ppt/theme/theme1.xml><?xml version="1.0" encoding="utf-8"?>
<a:theme xmlns:a="http://schemas.openxmlformats.org/drawingml/2006/main" name="PDR-Separations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PDR-Separations</Template>
  <TotalTime>0</TotalTime>
  <Words>287</Words>
  <Application>Microsoft Office PowerPoint</Application>
  <PresentationFormat>Overhead</PresentationFormat>
  <Paragraphs>114</Paragraphs>
  <Slides>18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  <vt:variant>
        <vt:lpstr>Custom Shows</vt:lpstr>
      </vt:variant>
      <vt:variant>
        <vt:i4>2</vt:i4>
      </vt:variant>
    </vt:vector>
  </HeadingPairs>
  <TitlesOfParts>
    <vt:vector size="25" baseType="lpstr">
      <vt:lpstr>Arial</vt:lpstr>
      <vt:lpstr>Wingdings</vt:lpstr>
      <vt:lpstr>Times New Roman</vt:lpstr>
      <vt:lpstr>Calibri</vt:lpstr>
      <vt:lpstr>PDR-Separations</vt:lpstr>
      <vt:lpstr>PowerPoint Presentation</vt:lpstr>
      <vt:lpstr>Presentation Outline</vt:lpstr>
      <vt:lpstr>Introduction</vt:lpstr>
      <vt:lpstr>PowerPoint Presentation</vt:lpstr>
      <vt:lpstr>Features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Workflow</vt:lpstr>
      <vt:lpstr>Sequence Editor</vt:lpstr>
      <vt:lpstr>Master Window</vt:lpstr>
      <vt:lpstr>Conclusions</vt:lpstr>
      <vt:lpstr>Acknowledgements</vt:lpstr>
      <vt:lpstr>PowerPoint Presentation</vt:lpstr>
      <vt:lpstr>Loop 2005</vt:lpstr>
      <vt:lpstr>Present 2005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2015-08-18T09:10:39Z</dcterms:created>
  <dcterms:modified xsi:type="dcterms:W3CDTF">2015-08-18T09:11:20Z</dcterms:modified>
</cp:coreProperties>
</file>