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80" r:id="rId4"/>
    <p:sldId id="285" r:id="rId5"/>
    <p:sldId id="266" r:id="rId6"/>
    <p:sldId id="279" r:id="rId7"/>
    <p:sldId id="267" r:id="rId8"/>
    <p:sldId id="262" r:id="rId9"/>
    <p:sldId id="268" r:id="rId10"/>
    <p:sldId id="277" r:id="rId11"/>
    <p:sldId id="282" r:id="rId12"/>
    <p:sldId id="283" r:id="rId13"/>
    <p:sldId id="271" r:id="rId14"/>
    <p:sldId id="281" r:id="rId15"/>
    <p:sldId id="284" r:id="rId16"/>
    <p:sldId id="28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585" autoAdjust="0"/>
  </p:normalViewPr>
  <p:slideViewPr>
    <p:cSldViewPr>
      <p:cViewPr varScale="1">
        <p:scale>
          <a:sx n="109" d="100"/>
          <a:sy n="109" d="100"/>
        </p:scale>
        <p:origin x="-17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2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F39C9-DF8D-43E5-8ED5-3E4C89D70C47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03127-D939-40A0-A122-FDACF6379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74DB6-6ABB-4D36-992D-C6D09A9D76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D5C54-5EBF-4936-A027-CDF30ABC25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03127-D939-40A0-A122-FDACF637953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03127-D939-40A0-A122-FDACF637953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01_ACTIVE_PROJECTS\GSK\2278_GSK_SrLdrMtg2010\CubistProjectFiles\PPT\LinkedArt\4x3-title-slid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1" y="0"/>
            <a:ext cx="9144000" cy="1524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56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1125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06900"/>
            <a:ext cx="77851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2" descr="\\10.0.1.42\braque\01_ACTIVE_PROJECTS\GSK\GSK PowerPoint Template\CubistProjectFiles\PPT\LinkedAr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628" y="1878577"/>
            <a:ext cx="2604179" cy="974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7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2875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7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7800" marR="0" lvl="2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7800" marR="0" lvl="3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7800" marR="0" lvl="4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-1" y="6523368"/>
            <a:ext cx="8925791" cy="33463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 smtClean="0"/>
              <a:t>Footnote text, 9 pt Arial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-1" y="6523368"/>
            <a:ext cx="8925791" cy="33463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 smtClean="0"/>
              <a:t>Footnote text, 9 pt Arial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0"/>
            <a:ext cx="9144000" cy="1524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56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D8B611-034A-445C-AA11-620E4CCDFAE9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5F8B4-D2C9-47AB-9BBD-1DC00F55F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01_ACTIVE_PROJECTS\GSK\2278_GSK_SrLdrMtg2010\CubistProjectFiles\PPT\LinkedArt\4x3-title-slid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1" y="0"/>
            <a:ext cx="9144000" cy="1524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56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1125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06900"/>
            <a:ext cx="77851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2" descr="\\10.0.1.42\braque\01_ACTIVE_PROJECTS\GSK\GSK PowerPoint Template\CubistProjectFiles\PPT\LinkedArt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628" y="1878577"/>
            <a:ext cx="2604179" cy="974318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-1" y="6523368"/>
            <a:ext cx="8925791" cy="33463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 smtClean="0"/>
              <a:t>Footnote text, 9 pt Arial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300" y="1351280"/>
            <a:ext cx="8503920" cy="53924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44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45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17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89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89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61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7800" marR="0" lvl="2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7800" marR="0" lvl="3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7800" marR="0" lvl="4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onten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-1" y="6523368"/>
            <a:ext cx="8925791" cy="33463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 smtClean="0"/>
              <a:t>Footnote text, 9 pt Arial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1300" y="1351280"/>
            <a:ext cx="8503920" cy="511619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44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45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17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89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89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61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7800" marR="0" lvl="2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7800" marR="0" lvl="3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7800" marR="0" lvl="4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01_ACTIVE_PROJECTS\GSK\2278_GSK_SrLdrMtg2010\CubistProjectFiles\PPT\LinkedArt\4x3-title-slid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1" y="0"/>
            <a:ext cx="9144000" cy="1524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56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651125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4406900"/>
            <a:ext cx="77851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01_ACTIVE_PROJECTS\GSK\2278_GSK_SrLdrMtg2010\CubistProjectFiles\PPT\LinkedArt\4x3-title-slid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1" y="0"/>
            <a:ext cx="9144000" cy="1524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56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651125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4406900"/>
            <a:ext cx="77851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-1" y="6523368"/>
            <a:ext cx="8925791" cy="33463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 smtClean="0"/>
              <a:t>Footnote text, 9 pt Arial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1000"/>
              </a:spcAft>
              <a:defRPr sz="1800"/>
            </a:lvl1pPr>
            <a:lvl2pPr>
              <a:spcAft>
                <a:spcPts val="800"/>
              </a:spcAft>
              <a:buFont typeface="Arial" pitchFamily="34" charset="0"/>
              <a:buChar char="–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600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–"/>
              <a:defRPr sz="16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–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Aft>
                <a:spcPts val="1000"/>
              </a:spcAft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1000"/>
              </a:spcAft>
              <a:defRPr sz="1800"/>
            </a:lvl1pPr>
            <a:lvl2pPr>
              <a:spcAft>
                <a:spcPts val="800"/>
              </a:spcAft>
              <a:buFont typeface="Arial" pitchFamily="34" charset="0"/>
              <a:buChar char="–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600"/>
            </a:lvl3pPr>
            <a:lvl4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–"/>
              <a:defRPr sz="1600"/>
            </a:lvl4pPr>
            <a:lvl5pPr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itchFamily="34" charset="0"/>
              <a:buChar char="–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Aft>
                <a:spcPts val="1000"/>
              </a:spcAft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–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-1" y="6523368"/>
            <a:ext cx="8925791" cy="33463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 smtClean="0"/>
              <a:t>Footnote text, 9 pt Arial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7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2875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7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1778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Arial" pitchFamily="34" charset="0"/>
              <a:buChar char="–"/>
              <a:defRPr lang="en-GB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FontTx/>
              <a:buNone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7800" marR="0" lvl="2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7800" marR="0" lvl="3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7800" marR="0" lvl="4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01_ACTIVE_PROJECTS\GSK\2278_GSK_SrLdrMtg2010\CubistProjectFiles\PPT\LinkedArt\4x3-text-slide.pn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0" y="342900"/>
            <a:ext cx="9144000" cy="6858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 bwMode="auto">
          <a:xfrm>
            <a:off x="1" y="0"/>
            <a:ext cx="9144000" cy="1524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56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95360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4500" indent="-1778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20000"/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63" indent="-1190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14450" indent="-171450" algn="l" defTabSz="914400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4500" indent="-171450" algn="l" defTabSz="914400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71700" indent="-171450" algn="l" defTabSz="914400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628900" indent="-171450" algn="l" defTabSz="914400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8950" indent="-171450" algn="l" defTabSz="914400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86150" indent="-171450" algn="l" defTabSz="914400" rtl="0" eaLnBrk="1" latinLnBrk="0" hangingPunct="1">
        <a:spcBef>
          <a:spcPct val="20000"/>
        </a:spcBef>
        <a:buClr>
          <a:schemeClr val="accent1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2.x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971800"/>
            <a:ext cx="8153400" cy="1524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Automated </a:t>
            </a:r>
            <a:r>
              <a:rPr lang="en-US" sz="3100" dirty="0" smtClean="0"/>
              <a:t>Method </a:t>
            </a:r>
            <a:r>
              <a:rPr lang="en-US" sz="3100" dirty="0"/>
              <a:t>D</a:t>
            </a:r>
            <a:r>
              <a:rPr lang="en-US" sz="3100" dirty="0" smtClean="0"/>
              <a:t>evelopment </a:t>
            </a:r>
            <a:r>
              <a:rPr lang="en-US" sz="3100" dirty="0"/>
              <a:t>and </a:t>
            </a:r>
            <a:r>
              <a:rPr lang="en-US" sz="3100" dirty="0" smtClean="0"/>
              <a:t>Scale-up </a:t>
            </a:r>
            <a:r>
              <a:rPr lang="en-US" sz="3100" dirty="0"/>
              <a:t>of Countercurrent Chromatography </a:t>
            </a:r>
            <a:r>
              <a:rPr lang="en-US" sz="3100" dirty="0" smtClean="0"/>
              <a:t>at GSK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8077200" cy="1587500"/>
          </a:xfrm>
        </p:spPr>
        <p:txBody>
          <a:bodyPr/>
          <a:lstStyle/>
          <a:p>
            <a:r>
              <a:rPr lang="en-US" u="sng" dirty="0" smtClean="0"/>
              <a:t>David Thornton</a:t>
            </a:r>
            <a:r>
              <a:rPr lang="en-US" baseline="30000" dirty="0" smtClean="0"/>
              <a:t>1</a:t>
            </a:r>
            <a:r>
              <a:rPr lang="en-US" dirty="0" smtClean="0"/>
              <a:t>, Xiqin Yang</a:t>
            </a:r>
            <a:r>
              <a:rPr lang="en-US" baseline="30000" dirty="0" smtClean="0"/>
              <a:t>1</a:t>
            </a:r>
            <a:r>
              <a:rPr lang="en-US" dirty="0" smtClean="0"/>
              <a:t>, Gary Yanik</a:t>
            </a:r>
            <a:r>
              <a:rPr lang="en-US" baseline="30000" dirty="0" smtClean="0"/>
              <a:t>2</a:t>
            </a:r>
            <a:r>
              <a:rPr lang="en-US" dirty="0" smtClean="0"/>
              <a:t> and Leo Hsu</a:t>
            </a:r>
            <a:r>
              <a:rPr lang="en-US" baseline="30000" dirty="0" smtClean="0"/>
              <a:t>1*</a:t>
            </a:r>
          </a:p>
          <a:p>
            <a:endParaRPr lang="en-US" baseline="30000" dirty="0" smtClean="0"/>
          </a:p>
          <a:p>
            <a:r>
              <a:rPr lang="en-US" sz="1600" dirty="0" smtClean="0"/>
              <a:t>1 GlaxoSmithKline Pharmaceuticals, Product Development, King of Prussia, PA 19406</a:t>
            </a:r>
          </a:p>
          <a:p>
            <a:r>
              <a:rPr lang="en-US" sz="1600" dirty="0" smtClean="0"/>
              <a:t>2 PDR-Separations, 3 Old Meadow Way, Palm Beach Gardens, FL 33418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Fractions from impurity isolation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98544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 rot="720000">
            <a:off x="5489573" y="1558468"/>
            <a:ext cx="1467249" cy="3831189"/>
          </a:xfrm>
          <a:prstGeom prst="roundRect">
            <a:avLst/>
          </a:prstGeom>
          <a:noFill/>
          <a:ln w="31750">
            <a:solidFill>
              <a:schemeClr val="bg2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36576" rIns="82296" bIns="36576" rtlCol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2800" b="1" kern="0" dirty="0" err="1" smtClean="0">
              <a:solidFill>
                <a:srgbClr val="FFFFFF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6705600" cy="2057400"/>
          </a:xfrm>
        </p:spPr>
        <p:txBody>
          <a:bodyPr>
            <a:normAutofit/>
          </a:bodyPr>
          <a:lstStyle/>
          <a:p>
            <a:pPr lvl="0" fontAlgn="base">
              <a:spcAft>
                <a:spcPts val="600"/>
              </a:spcAft>
            </a:pPr>
            <a:r>
              <a:rPr lang="en-US" sz="2000" dirty="0" smtClean="0"/>
              <a:t>Case Study I – representative CCC chromatograms </a:t>
            </a:r>
            <a:br>
              <a:rPr lang="en-US" sz="2000" dirty="0" smtClean="0"/>
            </a:br>
            <a:r>
              <a:rPr lang="en-US" sz="1600" b="0" dirty="0" smtClean="0"/>
              <a:t>Solvent system: 40:36:24 DCM/</a:t>
            </a:r>
            <a:r>
              <a:rPr lang="en-US" sz="1600" b="0" dirty="0" err="1" smtClean="0"/>
              <a:t>MeOH</a:t>
            </a:r>
            <a:r>
              <a:rPr lang="en-US" sz="1600" b="0" dirty="0" smtClean="0"/>
              <a:t>/water in Normal Phase mode </a:t>
            </a:r>
            <a:br>
              <a:rPr lang="en-US" sz="1600" b="0" dirty="0" smtClean="0"/>
            </a:br>
            <a:r>
              <a:rPr lang="en-US" sz="1600" b="0" u="sng" dirty="0" smtClean="0"/>
              <a:t>24 ml scale </a:t>
            </a:r>
            <a:r>
              <a:rPr lang="en-US" sz="1600" b="0" dirty="0" smtClean="0"/>
              <a:t>- DE Spectrum at 30⁰C, 1300 RPM rotor spin rate </a:t>
            </a:r>
            <a:br>
              <a:rPr lang="en-US" sz="1600" b="0" dirty="0" smtClean="0"/>
            </a:br>
            <a:r>
              <a:rPr lang="en-US" sz="1600" b="0" dirty="0" smtClean="0"/>
              <a:t>Elution: 1.0 ml/min upper phase; Loading: 6.3 mg </a:t>
            </a:r>
            <a:br>
              <a:rPr lang="en-US" sz="1600" b="0" dirty="0" smtClean="0"/>
            </a:br>
            <a:r>
              <a:rPr lang="en-US" sz="1600" b="0" u="sng" dirty="0" smtClean="0"/>
              <a:t>1L scale</a:t>
            </a:r>
            <a:r>
              <a:rPr lang="en-US" sz="1600" b="0" dirty="0" smtClean="0"/>
              <a:t>: JCT </a:t>
            </a:r>
            <a:r>
              <a:rPr lang="en-US" sz="1600" b="0" dirty="0" err="1" smtClean="0"/>
              <a:t>Optichrome</a:t>
            </a:r>
            <a:r>
              <a:rPr lang="en-US" sz="1600" b="0" dirty="0" smtClean="0"/>
              <a:t> at 23⁰C, 1300 RPM rotor spin rate</a:t>
            </a:r>
            <a:br>
              <a:rPr lang="en-US" sz="1600" b="0" dirty="0" smtClean="0"/>
            </a:br>
            <a:r>
              <a:rPr lang="en-US" sz="1600" b="0" dirty="0" smtClean="0"/>
              <a:t>Elution: 20 ml/min upper phase; Loading:100 mg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66800" y="1752601"/>
          <a:ext cx="6743456" cy="5105400"/>
        </p:xfrm>
        <a:graphic>
          <a:graphicData uri="http://schemas.openxmlformats.org/presentationml/2006/ole">
            <p:oleObj spid="_x0000_s1026" name="SPW 7.0 Graph" r:id="rId4" imgW="6909120" imgH="5541840" progId="SigmaPlotGraphicObject.5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2286000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24 ml scale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4419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1L scale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 rot="2700000">
            <a:off x="5178537" y="2389615"/>
            <a:ext cx="304800" cy="548640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36576" rIns="82296" bIns="36576" rtlCol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28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2700000">
            <a:off x="5861629" y="4453553"/>
            <a:ext cx="323288" cy="548640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36576" rIns="82296" bIns="36576" rtlCol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2800" b="1" kern="0" dirty="0" err="1" smtClean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I - Crude and purified sample profiles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181601"/>
            <a:ext cx="7141892" cy="14311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Results</a:t>
            </a:r>
            <a:r>
              <a:rPr lang="en-US" dirty="0" smtClean="0"/>
              <a:t>	</a:t>
            </a:r>
          </a:p>
          <a:p>
            <a:r>
              <a:rPr lang="en-US" sz="2000" dirty="0" smtClean="0"/>
              <a:t>Processed 1.1 g  crude to yield 114 mg of desired compound </a:t>
            </a:r>
          </a:p>
          <a:p>
            <a:r>
              <a:rPr lang="en-US" sz="2000" dirty="0" smtClean="0"/>
              <a:t>with purity of 99%</a:t>
            </a:r>
          </a:p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63000" cy="33528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3886200" y="3581400"/>
            <a:ext cx="228600" cy="1066800"/>
          </a:xfrm>
          <a:prstGeom prst="ellipse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36576" rIns="82296" bIns="36576" rtlCol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2800" b="1" kern="0" dirty="0" err="1" smtClean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Study 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03920" cy="4820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Scope</a:t>
            </a:r>
          </a:p>
          <a:p>
            <a:pPr lvl="1"/>
            <a:r>
              <a:rPr lang="en-US" sz="2400" dirty="0" smtClean="0"/>
              <a:t> Isolate an impurity from process mother liquor to confirm structure and determine relative response factor</a:t>
            </a:r>
          </a:p>
          <a:p>
            <a:r>
              <a:rPr lang="en-US" sz="2800" dirty="0" smtClean="0"/>
              <a:t> Experiment</a:t>
            </a:r>
          </a:p>
          <a:p>
            <a:pPr lvl="1"/>
            <a:r>
              <a:rPr lang="en-US" sz="2400" dirty="0" smtClean="0"/>
              <a:t> Poor solubility an issue – limited loading</a:t>
            </a:r>
          </a:p>
          <a:p>
            <a:pPr lvl="1"/>
            <a:r>
              <a:rPr lang="en-US" sz="2400" dirty="0" smtClean="0"/>
              <a:t> CCC best option – avoids column plugging</a:t>
            </a:r>
          </a:p>
          <a:p>
            <a:pPr lvl="1"/>
            <a:r>
              <a:rPr lang="en-US" sz="2400" dirty="0" smtClean="0"/>
              <a:t> Solvent system developed from screening run data, optimized and scaled up to 1L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From crude to purified compound</a:t>
            </a:r>
            <a:endParaRPr lang="en-US" sz="3200" dirty="0"/>
          </a:p>
        </p:txBody>
      </p:sp>
      <p:pic>
        <p:nvPicPr>
          <p:cNvPr id="4" name="Picture 4" descr="C:\Users\XY47917\Desktop\Chemistry 2015\IMG_47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5800" y="1909764"/>
            <a:ext cx="3429000" cy="4572000"/>
          </a:xfrm>
          <a:prstGeom prst="rect">
            <a:avLst/>
          </a:prstGeom>
          <a:noFill/>
        </p:spPr>
      </p:pic>
      <p:pic>
        <p:nvPicPr>
          <p:cNvPr id="9" name="Picture 5" descr="C:\Users\XY47917\Downloads\IMG_47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05401" y="1905000"/>
            <a:ext cx="3429993" cy="45720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914400" y="1371600"/>
            <a:ext cx="29718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Crude Mother Liquor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638800" y="1371600"/>
            <a:ext cx="2441575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Purified Compound</a:t>
            </a:r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96200" cy="1447800"/>
          </a:xfrm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en-US" sz="2200" dirty="0" smtClean="0"/>
              <a:t>Case study II – representative CCC chromatograms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dirty="0" smtClean="0"/>
              <a:t>Solvent system: 2:1:2:1 </a:t>
            </a:r>
            <a:r>
              <a:rPr lang="en-US" sz="1800" b="0" dirty="0" err="1" smtClean="0"/>
              <a:t>heptane</a:t>
            </a:r>
            <a:r>
              <a:rPr lang="en-US" sz="1800" b="0" dirty="0" smtClean="0"/>
              <a:t>/</a:t>
            </a:r>
            <a:r>
              <a:rPr lang="en-US" sz="1800" b="0" dirty="0" err="1" smtClean="0"/>
              <a:t>EtOAc</a:t>
            </a:r>
            <a:r>
              <a:rPr lang="en-US" sz="1800" b="0" dirty="0" smtClean="0"/>
              <a:t>/</a:t>
            </a:r>
            <a:r>
              <a:rPr lang="en-US" sz="1800" b="0" dirty="0" err="1" smtClean="0"/>
              <a:t>MeOH</a:t>
            </a:r>
            <a:r>
              <a:rPr lang="en-US" sz="1800" b="0" dirty="0" smtClean="0"/>
              <a:t>/water in Normal Phase mode; </a:t>
            </a:r>
            <a:br>
              <a:rPr lang="en-US" sz="1800" b="0" dirty="0" smtClean="0"/>
            </a:br>
            <a:r>
              <a:rPr lang="en-US" sz="1800" b="0" u="sng" dirty="0" smtClean="0"/>
              <a:t>24 ml scale </a:t>
            </a:r>
            <a:r>
              <a:rPr lang="en-US" sz="1800" b="0" dirty="0" smtClean="0"/>
              <a:t>– DE Spectrum at 30⁰C, 1600 RPM rotor spin rate, 245 nm</a:t>
            </a:r>
            <a:br>
              <a:rPr lang="en-US" sz="1800" b="0" dirty="0" smtClean="0"/>
            </a:br>
            <a:r>
              <a:rPr lang="en-US" sz="1800" b="0" dirty="0" smtClean="0"/>
              <a:t> Elution: 3ml/min UP, Extrusion: 4ml/min LP Loading: 500 </a:t>
            </a:r>
            <a:r>
              <a:rPr lang="en-US" sz="1800" b="0" dirty="0" err="1" smtClean="0"/>
              <a:t>ul</a:t>
            </a:r>
            <a:r>
              <a:rPr lang="en-US" sz="1800" b="0" dirty="0" smtClean="0"/>
              <a:t> of mother liquor </a:t>
            </a:r>
            <a:br>
              <a:rPr lang="en-US" sz="1800" b="0" dirty="0" smtClean="0"/>
            </a:br>
            <a:r>
              <a:rPr lang="en-US" sz="1800" b="0" u="sng" dirty="0" smtClean="0"/>
              <a:t>1L scale </a:t>
            </a:r>
            <a:r>
              <a:rPr lang="en-US" sz="1800" b="0" dirty="0" smtClean="0"/>
              <a:t>– JCT </a:t>
            </a:r>
            <a:r>
              <a:rPr lang="en-US" sz="1800" b="0" dirty="0" err="1" smtClean="0"/>
              <a:t>Optichrom</a:t>
            </a:r>
            <a:r>
              <a:rPr lang="en-US" sz="1800" b="0" dirty="0" smtClean="0"/>
              <a:t> at 23 ⁰C, 1200 RPM rotor spin rate, 245 nm</a:t>
            </a:r>
            <a:br>
              <a:rPr lang="en-US" sz="1800" b="0" dirty="0" smtClean="0"/>
            </a:br>
            <a:r>
              <a:rPr lang="en-US" sz="1800" b="0" dirty="0" smtClean="0"/>
              <a:t> Elution: 45 ml/min UP,  Extrusion: 40 ml/min LP; Loading: 15 ml of mother liquor </a:t>
            </a:r>
            <a:endParaRPr lang="en-US" sz="1800" b="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47800" y="1676400"/>
          <a:ext cx="6324600" cy="5181600"/>
        </p:xfrm>
        <a:graphic>
          <a:graphicData uri="http://schemas.openxmlformats.org/presentationml/2006/ole">
            <p:oleObj spid="_x0000_s2050" name="SPW 7.0 Graph" r:id="rId5" imgW="5683680" imgH="5238360" progId="SigmaPlotGraphicObject.5">
              <p:embed/>
            </p:oleObj>
          </a:graphicData>
        </a:graphic>
      </p:graphicFrame>
      <p:sp>
        <p:nvSpPr>
          <p:cNvPr id="4" name="Down Arrow 3"/>
          <p:cNvSpPr/>
          <p:nvPr/>
        </p:nvSpPr>
        <p:spPr>
          <a:xfrm>
            <a:off x="5029200" y="3276600"/>
            <a:ext cx="304800" cy="44500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867400" y="5410200"/>
            <a:ext cx="304800" cy="44500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228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24 ml scale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495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1L scale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II - Crude and purified sample profiles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74122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029200"/>
            <a:ext cx="8382001" cy="166199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Results</a:t>
            </a:r>
          </a:p>
          <a:p>
            <a:r>
              <a:rPr lang="en-US" sz="2000" dirty="0" smtClean="0"/>
              <a:t>- Processed 350 ml mother liquor to yield 150 mg of desired compound with  purity of 70%</a:t>
            </a:r>
          </a:p>
          <a:p>
            <a:r>
              <a:rPr lang="en-US" sz="2000" dirty="0" smtClean="0"/>
              <a:t>- Further purification by RP-HPLC yields 90 mg with purity of &gt;99%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91400" y="4191000"/>
            <a:ext cx="76200" cy="18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3962400"/>
            <a:ext cx="457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5%</a:t>
            </a:r>
            <a:endParaRPr 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CCC offers distinct advantages vs. HPLC/SFC for challenging purifications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2000" dirty="0" smtClean="0"/>
              <a:t>broad selectivity</a:t>
            </a:r>
          </a:p>
          <a:p>
            <a:pPr>
              <a:spcBef>
                <a:spcPts val="600"/>
              </a:spcBef>
              <a:buNone/>
            </a:pPr>
            <a:r>
              <a:rPr lang="en-US" sz="2000" dirty="0" smtClean="0"/>
              <a:t>	- lack of adsorption</a:t>
            </a:r>
          </a:p>
          <a:p>
            <a:r>
              <a:rPr lang="en-US" sz="2400" dirty="0" smtClean="0"/>
              <a:t> Our approach affords 2-fold time savings for SS selection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- increase in productivity for method development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Case studies illustrate 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	</a:t>
            </a:r>
            <a:r>
              <a:rPr lang="en-US" sz="2000" dirty="0" smtClean="0"/>
              <a:t>- quick elucidation of conditions which provide needed selectivity</a:t>
            </a:r>
          </a:p>
          <a:p>
            <a:pPr>
              <a:buNone/>
            </a:pPr>
            <a:r>
              <a:rPr lang="en-US" sz="2000" dirty="0" smtClean="0"/>
              <a:t>	- successful transfer/scale up between instruments from different vendors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571500" indent="-571500"/>
            <a:r>
              <a:rPr lang="en-US" sz="2800" dirty="0" smtClean="0"/>
              <a:t>Introduction</a:t>
            </a:r>
          </a:p>
          <a:p>
            <a:pPr marL="571500" indent="-571500"/>
            <a:r>
              <a:rPr lang="en-US" sz="2800" dirty="0" smtClean="0"/>
              <a:t>Purpose</a:t>
            </a:r>
          </a:p>
          <a:p>
            <a:pPr marL="571500" indent="-571500"/>
            <a:r>
              <a:rPr lang="en-US" sz="2800" dirty="0" smtClean="0"/>
              <a:t>Approach</a:t>
            </a:r>
          </a:p>
          <a:p>
            <a:pPr marL="571500" indent="-571500"/>
            <a:r>
              <a:rPr lang="en-US" sz="2800" dirty="0" smtClean="0"/>
              <a:t>Case Studies</a:t>
            </a:r>
          </a:p>
          <a:p>
            <a:pPr marL="571500" indent="-571500"/>
            <a:r>
              <a:rPr lang="en-US" sz="2800" dirty="0" smtClean="0"/>
              <a:t>Conclusions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307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n-US" sz="3000" dirty="0" smtClean="0"/>
              <a:t>CCC features</a:t>
            </a:r>
          </a:p>
          <a:p>
            <a:r>
              <a:rPr lang="en-US" sz="3000" dirty="0" smtClean="0"/>
              <a:t>Liquid-liquid partition chromatography</a:t>
            </a:r>
          </a:p>
          <a:p>
            <a:pPr lvl="1"/>
            <a:r>
              <a:rPr lang="en-US" sz="3000" dirty="0" smtClean="0"/>
              <a:t> Selectivity is key</a:t>
            </a:r>
          </a:p>
          <a:p>
            <a:pPr lvl="1"/>
            <a:r>
              <a:rPr lang="en-US" sz="3000" dirty="0" smtClean="0"/>
              <a:t> No solid support - eliminates undesired adsorption</a:t>
            </a:r>
          </a:p>
          <a:p>
            <a:pPr lvl="1"/>
            <a:r>
              <a:rPr lang="en-US" sz="3000" dirty="0" smtClean="0"/>
              <a:t> Rapid spin creates centrifugal force – retains liquid stationary  phase – higher loading</a:t>
            </a:r>
          </a:p>
          <a:p>
            <a:r>
              <a:rPr lang="en-US" sz="3000" dirty="0" smtClean="0"/>
              <a:t>Versatility</a:t>
            </a:r>
          </a:p>
          <a:p>
            <a:pPr lvl="1"/>
            <a:r>
              <a:rPr lang="en-US" sz="3000" dirty="0" smtClean="0"/>
              <a:t> Wide range for Mobile phase and Stationary phase selection – any immiscible pair of liquids</a:t>
            </a:r>
          </a:p>
          <a:p>
            <a:pPr lvl="1"/>
            <a:r>
              <a:rPr lang="en-US" sz="3000" dirty="0" smtClean="0"/>
              <a:t> Switch easily between Normal Phase and Reversed Phase modes</a:t>
            </a:r>
          </a:p>
          <a:p>
            <a:pPr lvl="1"/>
            <a:r>
              <a:rPr lang="en-US" sz="3000" dirty="0" smtClean="0"/>
              <a:t> Elution / Extrusion enables higher productivity and full recovery of product</a:t>
            </a:r>
          </a:p>
          <a:p>
            <a:endParaRPr lang="en-U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2800" dirty="0" smtClean="0"/>
              <a:t>Demonstrate utility of automated CCC solvent system screening</a:t>
            </a:r>
          </a:p>
          <a:p>
            <a:r>
              <a:rPr lang="en-US" sz="2800" dirty="0" smtClean="0"/>
              <a:t>Demonstrate method transfer from analytical scale to process scale using systems from different vendors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Approach - questions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>
              <a:buNone/>
            </a:pPr>
            <a:r>
              <a:rPr lang="en-US" sz="2800" dirty="0" smtClean="0"/>
              <a:t>Method Development</a:t>
            </a:r>
          </a:p>
          <a:p>
            <a:pPr marL="338138" indent="-338138"/>
            <a:r>
              <a:rPr lang="en-US" sz="2800" dirty="0" smtClean="0"/>
              <a:t>Broad solvent system choice – where to begin?</a:t>
            </a:r>
          </a:p>
          <a:p>
            <a:pPr marL="738188" lvl="1" indent="-338138"/>
            <a:r>
              <a:rPr lang="en-US" sz="2000" dirty="0"/>
              <a:t>T</a:t>
            </a:r>
            <a:r>
              <a:rPr lang="en-US" sz="2000" dirty="0" smtClean="0"/>
              <a:t>raditional method development approach (e.g. shake flask) is labor intensive – not adequate for fast-paced purification operations at GSK</a:t>
            </a:r>
          </a:p>
          <a:p>
            <a:pPr marL="338138" indent="-338138"/>
            <a:r>
              <a:rPr lang="en-US" sz="2800" dirty="0" smtClean="0"/>
              <a:t>Need to align with other techniques (e.g. HPLC, SFC) </a:t>
            </a:r>
          </a:p>
          <a:p>
            <a:pPr marL="338138" indent="-338138"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– Does CCC fit in with our approach to method development?</a:t>
            </a:r>
            <a:endParaRPr lang="en-US" sz="1600" dirty="0" smtClean="0"/>
          </a:p>
          <a:p>
            <a:pPr marL="338138" indent="-338138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Approach - outline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600200"/>
            <a:ext cx="6629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Screening – automated fourteen solvent system sequence with and without pH modifier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895600"/>
            <a:ext cx="6629400" cy="990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Optimization – modify lead screening hit for best separation of target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4038600"/>
            <a:ext cx="6629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Loading study – evaluate solubility and maximize  column loading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5257800"/>
            <a:ext cx="6705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Scale-up – for processing of material at 1L or 267 ml scale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Approach - goals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876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Integrate components from various vendors to reduce footprint, provide greater flexibility of solvent blending, injection volumes and allow unattended operation </a:t>
            </a:r>
          </a:p>
          <a:p>
            <a:pPr lvl="1"/>
            <a:r>
              <a:rPr lang="en-US" sz="2200" dirty="0" smtClean="0"/>
              <a:t> </a:t>
            </a:r>
            <a:r>
              <a:rPr lang="en-US" sz="2600" dirty="0" smtClean="0"/>
              <a:t>Single software control for all components</a:t>
            </a:r>
          </a:p>
          <a:p>
            <a:pPr lvl="1"/>
            <a:r>
              <a:rPr lang="en-US" sz="2600" dirty="0" smtClean="0"/>
              <a:t> Enhanced instrument monitoring capability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 Automation with 24/7 unattended operation</a:t>
            </a:r>
            <a:endParaRPr lang="en-US" sz="2200" dirty="0" smtClean="0"/>
          </a:p>
          <a:p>
            <a:r>
              <a:rPr lang="en-US" sz="2800" dirty="0" smtClean="0"/>
              <a:t>Core </a:t>
            </a:r>
            <a:r>
              <a:rPr lang="en-US" sz="2800" dirty="0"/>
              <a:t>solvent screening sets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 </a:t>
            </a:r>
            <a:r>
              <a:rPr lang="en-US" sz="2600" dirty="0"/>
              <a:t>Cannot screen </a:t>
            </a:r>
            <a:r>
              <a:rPr lang="en-US" sz="2600" dirty="0" smtClean="0"/>
              <a:t>all – bracket polarity segments</a:t>
            </a:r>
            <a:endParaRPr lang="en-US" sz="2600" dirty="0"/>
          </a:p>
          <a:p>
            <a:r>
              <a:rPr lang="en-US" sz="2800" dirty="0" smtClean="0"/>
              <a:t>Incorporate an additional tool to complement HPLC/SFC</a:t>
            </a:r>
          </a:p>
          <a:p>
            <a:pPr lvl="1"/>
            <a:r>
              <a:rPr lang="en-US" sz="2200" dirty="0" smtClean="0"/>
              <a:t> </a:t>
            </a:r>
            <a:r>
              <a:rPr lang="en-US" sz="2600" dirty="0" smtClean="0"/>
              <a:t>Same method development approach for all techniques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56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Approach – screening 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51054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DE Spectrum with 24 ml column; Agilent pump, DAD; PDR 10 port mixer, injector, F/C, switching valves, control software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Fourteen solvent systems selected from four solvent system families:</a:t>
            </a:r>
          </a:p>
          <a:p>
            <a:pPr marL="731520">
              <a:spcBef>
                <a:spcPts val="0"/>
              </a:spcBef>
              <a:spcAft>
                <a:spcPts val="600"/>
              </a:spcAft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Dichloromethane/Methanol/Water (3)</a:t>
            </a:r>
          </a:p>
          <a:p>
            <a:pPr marL="731520">
              <a:spcBef>
                <a:spcPts val="0"/>
              </a:spcBef>
              <a:spcAft>
                <a:spcPts val="600"/>
              </a:spcAft>
              <a:buSzPct val="80000"/>
              <a:buFont typeface="Courier New" pitchFamily="49" charset="0"/>
              <a:buChar char="o"/>
            </a:pPr>
            <a:r>
              <a:rPr lang="en-US" sz="2400" dirty="0" err="1" smtClean="0"/>
              <a:t>Heptane</a:t>
            </a:r>
            <a:r>
              <a:rPr lang="en-US" sz="2400" dirty="0" smtClean="0"/>
              <a:t>/Ethyl acetate/Methanol/Water (5)</a:t>
            </a:r>
          </a:p>
          <a:p>
            <a:pPr marL="731520">
              <a:spcBef>
                <a:spcPts val="0"/>
              </a:spcBef>
              <a:spcAft>
                <a:spcPts val="600"/>
              </a:spcAft>
              <a:buSzPct val="80000"/>
              <a:buFont typeface="Courier New" pitchFamily="49" charset="0"/>
              <a:buChar char="o"/>
            </a:pPr>
            <a:r>
              <a:rPr lang="en-US" sz="2400" dirty="0" smtClean="0"/>
              <a:t>Methyl-t-butyl ether/</a:t>
            </a:r>
            <a:r>
              <a:rPr lang="en-US" sz="2400" dirty="0" err="1" smtClean="0"/>
              <a:t>Acetonitrile</a:t>
            </a:r>
            <a:r>
              <a:rPr lang="en-US" sz="2400" dirty="0" smtClean="0"/>
              <a:t>/Water (3)</a:t>
            </a:r>
          </a:p>
          <a:p>
            <a:pPr marL="731520">
              <a:spcBef>
                <a:spcPts val="0"/>
              </a:spcBef>
              <a:spcAft>
                <a:spcPts val="1200"/>
              </a:spcAft>
              <a:buSzPct val="80000"/>
              <a:buFont typeface="Courier New" pitchFamily="49" charset="0"/>
              <a:buChar char="o"/>
            </a:pPr>
            <a:r>
              <a:rPr lang="en-US" sz="2400" dirty="0" err="1" smtClean="0"/>
              <a:t>Heptane</a:t>
            </a:r>
            <a:r>
              <a:rPr lang="en-US" sz="2400" dirty="0" smtClean="0"/>
              <a:t>/Toluene/Acetone/Water (3)</a:t>
            </a:r>
          </a:p>
          <a:p>
            <a:pPr marL="18288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Typical screening sequence includes aqueous phase with and without pH modifier - total run time: 22 hours</a:t>
            </a:r>
          </a:p>
          <a:p>
            <a:pPr marL="18288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Delivers &gt;2X time savings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812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Case Study 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0392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Scope</a:t>
            </a:r>
          </a:p>
          <a:p>
            <a:pPr lvl="1"/>
            <a:r>
              <a:rPr lang="en-US" sz="2400" dirty="0" smtClean="0"/>
              <a:t> Isolate impurity from synthetic reaction mixture for structure confirmation </a:t>
            </a:r>
          </a:p>
          <a:p>
            <a:pPr lvl="1"/>
            <a:r>
              <a:rPr lang="en-US" sz="2400" dirty="0" smtClean="0"/>
              <a:t> Colored compounds have history of adsorption problems - CCC provides best option to deliver material with required purity</a:t>
            </a:r>
          </a:p>
          <a:p>
            <a:r>
              <a:rPr lang="en-US" sz="2800" dirty="0" smtClean="0"/>
              <a:t> Experiment</a:t>
            </a:r>
          </a:p>
          <a:p>
            <a:pPr lvl="1"/>
            <a:r>
              <a:rPr lang="en-US" sz="2400" dirty="0" smtClean="0"/>
              <a:t> Solvent system identified from single screening run </a:t>
            </a:r>
          </a:p>
          <a:p>
            <a:pPr lvl="1"/>
            <a:r>
              <a:rPr lang="en-US" sz="2400" dirty="0" smtClean="0"/>
              <a:t> Parameters optimized on DE Spectrum at 24 ml scale and transferred to JCT </a:t>
            </a:r>
            <a:r>
              <a:rPr lang="en-US" sz="2400" dirty="0" err="1" smtClean="0"/>
              <a:t>Optichrome</a:t>
            </a:r>
            <a:r>
              <a:rPr lang="en-US" sz="2400" dirty="0" smtClean="0"/>
              <a:t> at 1L scale for processing</a:t>
            </a:r>
          </a:p>
          <a:p>
            <a:pPr lvl="1"/>
            <a:endParaRPr lang="en-US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K Template">
  <a:themeElements>
    <a:clrScheme name="Orange">
      <a:dk1>
        <a:srgbClr val="685D55"/>
      </a:dk1>
      <a:lt1>
        <a:sysClr val="window" lastClr="FFFFFF"/>
      </a:lt1>
      <a:dk2>
        <a:srgbClr val="999999"/>
      </a:dk2>
      <a:lt2>
        <a:srgbClr val="FF6600"/>
      </a:lt2>
      <a:accent1>
        <a:srgbClr val="F0AB00"/>
      </a:accent1>
      <a:accent2>
        <a:srgbClr val="336699"/>
      </a:accent2>
      <a:accent3>
        <a:srgbClr val="6699CC"/>
      </a:accent3>
      <a:accent4>
        <a:srgbClr val="336666"/>
      </a:accent4>
      <a:accent5>
        <a:srgbClr val="CCCCFF"/>
      </a:accent5>
      <a:accent6>
        <a:srgbClr val="FFCC00"/>
      </a:accent6>
      <a:hlink>
        <a:srgbClr val="FF0033"/>
      </a:hlink>
      <a:folHlink>
        <a:srgbClr val="E1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82296" tIns="36576" rIns="82296" bIns="36576" rtlCol="0" anchor="ctr"/>
      <a:lstStyle>
        <a:defPPr algn="ctr" eaLnBrk="0" fontAlgn="auto" hangingPunct="0">
          <a:spcBef>
            <a:spcPts val="0"/>
          </a:spcBef>
          <a:spcAft>
            <a:spcPts val="0"/>
          </a:spcAft>
          <a:defRPr sz="28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10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11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12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13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14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2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3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4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5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6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7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8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ppt/theme/themeOverride9.xml><?xml version="1.0" encoding="utf-8"?>
<a:themeOverride xmlns:a="http://schemas.openxmlformats.org/drawingml/2006/main">
  <a:clrScheme name="Orange">
    <a:dk1>
      <a:srgbClr val="685D55"/>
    </a:dk1>
    <a:lt1>
      <a:sysClr val="window" lastClr="FFFFFF"/>
    </a:lt1>
    <a:dk2>
      <a:srgbClr val="999999"/>
    </a:dk2>
    <a:lt2>
      <a:srgbClr val="FF6600"/>
    </a:lt2>
    <a:accent1>
      <a:srgbClr val="F0AB00"/>
    </a:accent1>
    <a:accent2>
      <a:srgbClr val="336699"/>
    </a:accent2>
    <a:accent3>
      <a:srgbClr val="6699CC"/>
    </a:accent3>
    <a:accent4>
      <a:srgbClr val="336666"/>
    </a:accent4>
    <a:accent5>
      <a:srgbClr val="CCCCFF"/>
    </a:accent5>
    <a:accent6>
      <a:srgbClr val="FFCC00"/>
    </a:accent6>
    <a:hlink>
      <a:srgbClr val="FF0033"/>
    </a:hlink>
    <a:folHlink>
      <a:srgbClr val="E1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5979</TotalTime>
  <Words>624</Words>
  <Application>Microsoft Office PowerPoint</Application>
  <PresentationFormat>On-screen Show (4:3)</PresentationFormat>
  <Paragraphs>99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GSK Template</vt:lpstr>
      <vt:lpstr>SPW 7.0 Graph</vt:lpstr>
      <vt:lpstr>Automated Method Development and Scale-up of Countercurrent Chromatography at GSK  </vt:lpstr>
      <vt:lpstr>Outline</vt:lpstr>
      <vt:lpstr>Introduction</vt:lpstr>
      <vt:lpstr>Purpose</vt:lpstr>
      <vt:lpstr>Approach - questions</vt:lpstr>
      <vt:lpstr> Approach - outline</vt:lpstr>
      <vt:lpstr>Approach - goals</vt:lpstr>
      <vt:lpstr>Approach – screening summary</vt:lpstr>
      <vt:lpstr>Case Study I</vt:lpstr>
      <vt:lpstr>Fractions from impurity isolation</vt:lpstr>
      <vt:lpstr>Case Study I – representative CCC chromatograms  Solvent system: 40:36:24 DCM/MeOH/water in Normal Phase mode  24 ml scale - DE Spectrum at 30⁰C, 1300 RPM rotor spin rate  Elution: 1.0 ml/min upper phase; Loading: 6.3 mg  1L scale: JCT Optichrome at 23⁰C, 1300 RPM rotor spin rate Elution: 20 ml/min upper phase; Loading:100 mg</vt:lpstr>
      <vt:lpstr>Case Study I - Crude and purified sample profiles</vt:lpstr>
      <vt:lpstr>Case Study II</vt:lpstr>
      <vt:lpstr>From crude to purified compound</vt:lpstr>
      <vt:lpstr>Case study II – representative CCC chromatograms  Solvent system: 2:1:2:1 heptane/EtOAc/MeOH/water in Normal Phase mode;  24 ml scale – DE Spectrum at 30⁰C, 1600 RPM rotor spin rate, 245 nm  Elution: 3ml/min UP, Extrusion: 4ml/min LP Loading: 500 ul of mother liquor  1L scale – JCT Optichrom at 23 ⁰C, 1200 RPM rotor spin rate, 245 nm  Elution: 45 ml/min UP,  Extrusion: 40 ml/min LP; Loading: 15 ml of mother liquor </vt:lpstr>
      <vt:lpstr>Case Study II - Crude and purified sample profiles</vt:lpstr>
      <vt:lpstr>Conclusions</vt:lpstr>
    </vt:vector>
  </TitlesOfParts>
  <Company>GlaxoSmithKline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method development and scale-up of Countercurrent Chromatography at GSK</dc:title>
  <dc:creator>dwt33024</dc:creator>
  <cp:lastModifiedBy>dwt33024</cp:lastModifiedBy>
  <cp:revision>209</cp:revision>
  <dcterms:created xsi:type="dcterms:W3CDTF">2015-05-17T13:42:34Z</dcterms:created>
  <dcterms:modified xsi:type="dcterms:W3CDTF">2015-07-15T14:30:50Z</dcterms:modified>
</cp:coreProperties>
</file>